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9"/>
  </p:notesMasterIdLst>
  <p:handoutMasterIdLst>
    <p:handoutMasterId r:id="rId60"/>
  </p:handoutMasterIdLst>
  <p:sldIdLst>
    <p:sldId id="256" r:id="rId2"/>
    <p:sldId id="317" r:id="rId3"/>
    <p:sldId id="258" r:id="rId4"/>
    <p:sldId id="277" r:id="rId5"/>
    <p:sldId id="318" r:id="rId6"/>
    <p:sldId id="322" r:id="rId7"/>
    <p:sldId id="325" r:id="rId8"/>
    <p:sldId id="324" r:id="rId9"/>
    <p:sldId id="320" r:id="rId10"/>
    <p:sldId id="332" r:id="rId11"/>
    <p:sldId id="284" r:id="rId12"/>
    <p:sldId id="285" r:id="rId13"/>
    <p:sldId id="330" r:id="rId14"/>
    <p:sldId id="333" r:id="rId15"/>
    <p:sldId id="334" r:id="rId16"/>
    <p:sldId id="335" r:id="rId17"/>
    <p:sldId id="336" r:id="rId18"/>
    <p:sldId id="287" r:id="rId19"/>
    <p:sldId id="337" r:id="rId20"/>
    <p:sldId id="331" r:id="rId21"/>
    <p:sldId id="280" r:id="rId22"/>
    <p:sldId id="327" r:id="rId23"/>
    <p:sldId id="279" r:id="rId24"/>
    <p:sldId id="321" r:id="rId25"/>
    <p:sldId id="262" r:id="rId26"/>
    <p:sldId id="263" r:id="rId27"/>
    <p:sldId id="264" r:id="rId28"/>
    <p:sldId id="265" r:id="rId29"/>
    <p:sldId id="266" r:id="rId30"/>
    <p:sldId id="267" r:id="rId31"/>
    <p:sldId id="268" r:id="rId32"/>
    <p:sldId id="270" r:id="rId33"/>
    <p:sldId id="297" r:id="rId34"/>
    <p:sldId id="299" r:id="rId35"/>
    <p:sldId id="272" r:id="rId36"/>
    <p:sldId id="286" r:id="rId37"/>
    <p:sldId id="296"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291" r:id="rId53"/>
    <p:sldId id="323" r:id="rId54"/>
    <p:sldId id="259" r:id="rId55"/>
    <p:sldId id="329" r:id="rId56"/>
    <p:sldId id="338" r:id="rId57"/>
    <p:sldId id="326" r:id="rId58"/>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950D7-B1C2-4348-9B97-8374C8F279C3}" v="152" dt="2024-04-10T18:02:16.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06" autoAdjust="0"/>
    <p:restoredTop sz="94660"/>
  </p:normalViewPr>
  <p:slideViewPr>
    <p:cSldViewPr snapToGrid="0">
      <p:cViewPr varScale="1">
        <p:scale>
          <a:sx n="108" d="100"/>
          <a:sy n="108" d="100"/>
        </p:scale>
        <p:origin x="600"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A36FEC-9BC1-4B8C-B703-4D6C0EF7C971}"/>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B8FF3F-99CC-4ABF-BC94-737962F3C3BC}"/>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B21FFBA1-367B-4E95-A64A-3777868B73AC}" type="datetimeFigureOut">
              <a:rPr lang="en-US" smtClean="0"/>
              <a:t>5/22/2024</a:t>
            </a:fld>
            <a:endParaRPr lang="en-US"/>
          </a:p>
        </p:txBody>
      </p:sp>
      <p:sp>
        <p:nvSpPr>
          <p:cNvPr id="4" name="Footer Placeholder 3">
            <a:extLst>
              <a:ext uri="{FF2B5EF4-FFF2-40B4-BE49-F238E27FC236}">
                <a16:creationId xmlns:a16="http://schemas.microsoft.com/office/drawing/2014/main" id="{8BD56E57-BD80-44F8-A0A8-D495997D6BAC}"/>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87EEFF0-D52F-4C97-A731-4742B278EDB3}"/>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D7720D6C-EC62-4FC5-B458-5C58A80C4A69}" type="slidenum">
              <a:rPr lang="en-US" smtClean="0"/>
              <a:t>‹#›</a:t>
            </a:fld>
            <a:endParaRPr lang="en-US"/>
          </a:p>
        </p:txBody>
      </p:sp>
    </p:spTree>
    <p:extLst>
      <p:ext uri="{BB962C8B-B14F-4D97-AF65-F5344CB8AC3E}">
        <p14:creationId xmlns:p14="http://schemas.microsoft.com/office/powerpoint/2010/main" val="1538292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6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3696"/>
          </a:xfrm>
          <a:prstGeom prst="rect">
            <a:avLst/>
          </a:prstGeom>
        </p:spPr>
        <p:txBody>
          <a:bodyPr vert="horz" lIns="91440" tIns="45720" rIns="91440" bIns="45720" rtlCol="0"/>
          <a:lstStyle>
            <a:lvl1pPr algn="r">
              <a:defRPr sz="1200"/>
            </a:lvl1pPr>
          </a:lstStyle>
          <a:p>
            <a:fld id="{CA72A281-036D-4FB6-A6B9-6C1D9CBAD9FB}" type="datetimeFigureOut">
              <a:rPr lang="en-US" smtClean="0"/>
              <a:t>5/22/2024</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546"/>
            <a:ext cx="5608320" cy="36370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379"/>
            <a:ext cx="3037840" cy="4636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379"/>
            <a:ext cx="3037840" cy="463696"/>
          </a:xfrm>
          <a:prstGeom prst="rect">
            <a:avLst/>
          </a:prstGeom>
        </p:spPr>
        <p:txBody>
          <a:bodyPr vert="horz" lIns="91440" tIns="45720" rIns="91440" bIns="45720" rtlCol="0" anchor="b"/>
          <a:lstStyle>
            <a:lvl1pPr algn="r">
              <a:defRPr sz="1200"/>
            </a:lvl1pPr>
          </a:lstStyle>
          <a:p>
            <a:fld id="{B67FAAAE-3C76-4EC0-8D87-4E92FE85FB12}" type="slidenum">
              <a:rPr lang="en-US" smtClean="0"/>
              <a:t>‹#›</a:t>
            </a:fld>
            <a:endParaRPr lang="en-US"/>
          </a:p>
        </p:txBody>
      </p:sp>
    </p:spTree>
    <p:extLst>
      <p:ext uri="{BB962C8B-B14F-4D97-AF65-F5344CB8AC3E}">
        <p14:creationId xmlns:p14="http://schemas.microsoft.com/office/powerpoint/2010/main" val="350825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1</a:t>
            </a:fld>
            <a:endParaRPr lang="en-US"/>
          </a:p>
        </p:txBody>
      </p:sp>
    </p:spTree>
    <p:extLst>
      <p:ext uri="{BB962C8B-B14F-4D97-AF65-F5344CB8AC3E}">
        <p14:creationId xmlns:p14="http://schemas.microsoft.com/office/powerpoint/2010/main" val="318511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23</a:t>
            </a:fld>
            <a:endParaRPr lang="en-US"/>
          </a:p>
        </p:txBody>
      </p:sp>
    </p:spTree>
    <p:extLst>
      <p:ext uri="{BB962C8B-B14F-4D97-AF65-F5344CB8AC3E}">
        <p14:creationId xmlns:p14="http://schemas.microsoft.com/office/powerpoint/2010/main" val="3994530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Quarterly Performance &amp; Goals and Objectives Reports due:  Jan 15</a:t>
            </a:r>
            <a:r>
              <a:rPr lang="en-US" baseline="30000" dirty="0"/>
              <a:t>th</a:t>
            </a:r>
            <a:r>
              <a:rPr lang="en-US"/>
              <a:t>, April 15</a:t>
            </a:r>
            <a:r>
              <a:rPr lang="en-US" baseline="30000"/>
              <a:t>th</a:t>
            </a:r>
            <a:r>
              <a:rPr lang="en-US"/>
              <a:t>, July 15, and Oct 15</a:t>
            </a:r>
            <a:r>
              <a:rPr lang="en-US" baseline="30000"/>
              <a:t>th</a:t>
            </a:r>
            <a:r>
              <a:rPr lang="en-US"/>
              <a:t>.</a:t>
            </a:r>
          </a:p>
        </p:txBody>
      </p:sp>
      <p:sp>
        <p:nvSpPr>
          <p:cNvPr id="4" name="Slide Number Placeholder 3"/>
          <p:cNvSpPr>
            <a:spLocks noGrp="1"/>
          </p:cNvSpPr>
          <p:nvPr>
            <p:ph type="sldNum" sz="quarter" idx="5"/>
          </p:nvPr>
        </p:nvSpPr>
        <p:spPr/>
        <p:txBody>
          <a:bodyPr/>
          <a:lstStyle/>
          <a:p>
            <a:fld id="{B67FAAAE-3C76-4EC0-8D87-4E92FE85FB12}" type="slidenum">
              <a:rPr lang="en-US" smtClean="0"/>
              <a:t>24</a:t>
            </a:fld>
            <a:endParaRPr lang="en-US"/>
          </a:p>
        </p:txBody>
      </p:sp>
    </p:spTree>
    <p:extLst>
      <p:ext uri="{BB962C8B-B14F-4D97-AF65-F5344CB8AC3E}">
        <p14:creationId xmlns:p14="http://schemas.microsoft.com/office/powerpoint/2010/main" val="64167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25</a:t>
            </a:fld>
            <a:endParaRPr lang="en-US"/>
          </a:p>
        </p:txBody>
      </p:sp>
    </p:spTree>
    <p:extLst>
      <p:ext uri="{BB962C8B-B14F-4D97-AF65-F5344CB8AC3E}">
        <p14:creationId xmlns:p14="http://schemas.microsoft.com/office/powerpoint/2010/main" val="872049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26</a:t>
            </a:fld>
            <a:endParaRPr lang="en-US"/>
          </a:p>
        </p:txBody>
      </p:sp>
    </p:spTree>
    <p:extLst>
      <p:ext uri="{BB962C8B-B14F-4D97-AF65-F5344CB8AC3E}">
        <p14:creationId xmlns:p14="http://schemas.microsoft.com/office/powerpoint/2010/main" val="1461675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27</a:t>
            </a:fld>
            <a:endParaRPr lang="en-US"/>
          </a:p>
        </p:txBody>
      </p:sp>
    </p:spTree>
    <p:extLst>
      <p:ext uri="{BB962C8B-B14F-4D97-AF65-F5344CB8AC3E}">
        <p14:creationId xmlns:p14="http://schemas.microsoft.com/office/powerpoint/2010/main" val="3081978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28</a:t>
            </a:fld>
            <a:endParaRPr lang="en-US"/>
          </a:p>
        </p:txBody>
      </p:sp>
    </p:spTree>
    <p:extLst>
      <p:ext uri="{BB962C8B-B14F-4D97-AF65-F5344CB8AC3E}">
        <p14:creationId xmlns:p14="http://schemas.microsoft.com/office/powerpoint/2010/main" val="369156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29</a:t>
            </a:fld>
            <a:endParaRPr lang="en-US"/>
          </a:p>
        </p:txBody>
      </p:sp>
    </p:spTree>
    <p:extLst>
      <p:ext uri="{BB962C8B-B14F-4D97-AF65-F5344CB8AC3E}">
        <p14:creationId xmlns:p14="http://schemas.microsoft.com/office/powerpoint/2010/main" val="2862344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30</a:t>
            </a:fld>
            <a:endParaRPr lang="en-US"/>
          </a:p>
        </p:txBody>
      </p:sp>
    </p:spTree>
    <p:extLst>
      <p:ext uri="{BB962C8B-B14F-4D97-AF65-F5344CB8AC3E}">
        <p14:creationId xmlns:p14="http://schemas.microsoft.com/office/powerpoint/2010/main" val="2902976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31</a:t>
            </a:fld>
            <a:endParaRPr lang="en-US"/>
          </a:p>
        </p:txBody>
      </p:sp>
    </p:spTree>
    <p:extLst>
      <p:ext uri="{BB962C8B-B14F-4D97-AF65-F5344CB8AC3E}">
        <p14:creationId xmlns:p14="http://schemas.microsoft.com/office/powerpoint/2010/main" val="1556805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32</a:t>
            </a:fld>
            <a:endParaRPr lang="en-US"/>
          </a:p>
        </p:txBody>
      </p:sp>
    </p:spTree>
    <p:extLst>
      <p:ext uri="{BB962C8B-B14F-4D97-AF65-F5344CB8AC3E}">
        <p14:creationId xmlns:p14="http://schemas.microsoft.com/office/powerpoint/2010/main" val="413379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3</a:t>
            </a:fld>
            <a:endParaRPr lang="en-US"/>
          </a:p>
        </p:txBody>
      </p:sp>
    </p:spTree>
    <p:extLst>
      <p:ext uri="{BB962C8B-B14F-4D97-AF65-F5344CB8AC3E}">
        <p14:creationId xmlns:p14="http://schemas.microsoft.com/office/powerpoint/2010/main" val="1656357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33</a:t>
            </a:fld>
            <a:endParaRPr lang="en-US"/>
          </a:p>
        </p:txBody>
      </p:sp>
    </p:spTree>
    <p:extLst>
      <p:ext uri="{BB962C8B-B14F-4D97-AF65-F5344CB8AC3E}">
        <p14:creationId xmlns:p14="http://schemas.microsoft.com/office/powerpoint/2010/main" val="1713784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34</a:t>
            </a:fld>
            <a:endParaRPr lang="en-US"/>
          </a:p>
        </p:txBody>
      </p:sp>
    </p:spTree>
    <p:extLst>
      <p:ext uri="{BB962C8B-B14F-4D97-AF65-F5344CB8AC3E}">
        <p14:creationId xmlns:p14="http://schemas.microsoft.com/office/powerpoint/2010/main" val="2422351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35</a:t>
            </a:fld>
            <a:endParaRPr lang="en-US"/>
          </a:p>
        </p:txBody>
      </p:sp>
    </p:spTree>
    <p:extLst>
      <p:ext uri="{BB962C8B-B14F-4D97-AF65-F5344CB8AC3E}">
        <p14:creationId xmlns:p14="http://schemas.microsoft.com/office/powerpoint/2010/main" val="1399145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36</a:t>
            </a:fld>
            <a:endParaRPr lang="en-US"/>
          </a:p>
        </p:txBody>
      </p:sp>
    </p:spTree>
    <p:extLst>
      <p:ext uri="{BB962C8B-B14F-4D97-AF65-F5344CB8AC3E}">
        <p14:creationId xmlns:p14="http://schemas.microsoft.com/office/powerpoint/2010/main" val="83409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37</a:t>
            </a:fld>
            <a:endParaRPr lang="en-US"/>
          </a:p>
        </p:txBody>
      </p:sp>
    </p:spTree>
    <p:extLst>
      <p:ext uri="{BB962C8B-B14F-4D97-AF65-F5344CB8AC3E}">
        <p14:creationId xmlns:p14="http://schemas.microsoft.com/office/powerpoint/2010/main" val="3943779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38</a:t>
            </a:fld>
            <a:endParaRPr lang="en-US"/>
          </a:p>
        </p:txBody>
      </p:sp>
    </p:spTree>
    <p:extLst>
      <p:ext uri="{BB962C8B-B14F-4D97-AF65-F5344CB8AC3E}">
        <p14:creationId xmlns:p14="http://schemas.microsoft.com/office/powerpoint/2010/main" val="2088252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39</a:t>
            </a:fld>
            <a:endParaRPr lang="en-US"/>
          </a:p>
        </p:txBody>
      </p:sp>
    </p:spTree>
    <p:extLst>
      <p:ext uri="{BB962C8B-B14F-4D97-AF65-F5344CB8AC3E}">
        <p14:creationId xmlns:p14="http://schemas.microsoft.com/office/powerpoint/2010/main" val="3618110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40</a:t>
            </a:fld>
            <a:endParaRPr lang="en-US"/>
          </a:p>
        </p:txBody>
      </p:sp>
    </p:spTree>
    <p:extLst>
      <p:ext uri="{BB962C8B-B14F-4D97-AF65-F5344CB8AC3E}">
        <p14:creationId xmlns:p14="http://schemas.microsoft.com/office/powerpoint/2010/main" val="1280553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41</a:t>
            </a:fld>
            <a:endParaRPr lang="en-US"/>
          </a:p>
        </p:txBody>
      </p:sp>
    </p:spTree>
    <p:extLst>
      <p:ext uri="{BB962C8B-B14F-4D97-AF65-F5344CB8AC3E}">
        <p14:creationId xmlns:p14="http://schemas.microsoft.com/office/powerpoint/2010/main" val="692419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42</a:t>
            </a:fld>
            <a:endParaRPr lang="en-US"/>
          </a:p>
        </p:txBody>
      </p:sp>
    </p:spTree>
    <p:extLst>
      <p:ext uri="{BB962C8B-B14F-4D97-AF65-F5344CB8AC3E}">
        <p14:creationId xmlns:p14="http://schemas.microsoft.com/office/powerpoint/2010/main" val="139228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4</a:t>
            </a:fld>
            <a:endParaRPr lang="en-US"/>
          </a:p>
        </p:txBody>
      </p:sp>
    </p:spTree>
    <p:extLst>
      <p:ext uri="{BB962C8B-B14F-4D97-AF65-F5344CB8AC3E}">
        <p14:creationId xmlns:p14="http://schemas.microsoft.com/office/powerpoint/2010/main" val="1575793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43</a:t>
            </a:fld>
            <a:endParaRPr lang="en-US"/>
          </a:p>
        </p:txBody>
      </p:sp>
    </p:spTree>
    <p:extLst>
      <p:ext uri="{BB962C8B-B14F-4D97-AF65-F5344CB8AC3E}">
        <p14:creationId xmlns:p14="http://schemas.microsoft.com/office/powerpoint/2010/main" val="1850075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44</a:t>
            </a:fld>
            <a:endParaRPr lang="en-US"/>
          </a:p>
        </p:txBody>
      </p:sp>
    </p:spTree>
    <p:extLst>
      <p:ext uri="{BB962C8B-B14F-4D97-AF65-F5344CB8AC3E}">
        <p14:creationId xmlns:p14="http://schemas.microsoft.com/office/powerpoint/2010/main" val="1893119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45</a:t>
            </a:fld>
            <a:endParaRPr lang="en-US"/>
          </a:p>
        </p:txBody>
      </p:sp>
    </p:spTree>
    <p:extLst>
      <p:ext uri="{BB962C8B-B14F-4D97-AF65-F5344CB8AC3E}">
        <p14:creationId xmlns:p14="http://schemas.microsoft.com/office/powerpoint/2010/main" val="1169225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46</a:t>
            </a:fld>
            <a:endParaRPr lang="en-US"/>
          </a:p>
        </p:txBody>
      </p:sp>
    </p:spTree>
    <p:extLst>
      <p:ext uri="{BB962C8B-B14F-4D97-AF65-F5344CB8AC3E}">
        <p14:creationId xmlns:p14="http://schemas.microsoft.com/office/powerpoint/2010/main" val="1214097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47</a:t>
            </a:fld>
            <a:endParaRPr lang="en-US"/>
          </a:p>
        </p:txBody>
      </p:sp>
    </p:spTree>
    <p:extLst>
      <p:ext uri="{BB962C8B-B14F-4D97-AF65-F5344CB8AC3E}">
        <p14:creationId xmlns:p14="http://schemas.microsoft.com/office/powerpoint/2010/main" val="1873297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48</a:t>
            </a:fld>
            <a:endParaRPr lang="en-US"/>
          </a:p>
        </p:txBody>
      </p:sp>
    </p:spTree>
    <p:extLst>
      <p:ext uri="{BB962C8B-B14F-4D97-AF65-F5344CB8AC3E}">
        <p14:creationId xmlns:p14="http://schemas.microsoft.com/office/powerpoint/2010/main" val="2161043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49</a:t>
            </a:fld>
            <a:endParaRPr lang="en-US"/>
          </a:p>
        </p:txBody>
      </p:sp>
    </p:spTree>
    <p:extLst>
      <p:ext uri="{BB962C8B-B14F-4D97-AF65-F5344CB8AC3E}">
        <p14:creationId xmlns:p14="http://schemas.microsoft.com/office/powerpoint/2010/main" val="3890202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50</a:t>
            </a:fld>
            <a:endParaRPr lang="en-US"/>
          </a:p>
        </p:txBody>
      </p:sp>
    </p:spTree>
    <p:extLst>
      <p:ext uri="{BB962C8B-B14F-4D97-AF65-F5344CB8AC3E}">
        <p14:creationId xmlns:p14="http://schemas.microsoft.com/office/powerpoint/2010/main" val="670471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51</a:t>
            </a:fld>
            <a:endParaRPr lang="en-US"/>
          </a:p>
        </p:txBody>
      </p:sp>
    </p:spTree>
    <p:extLst>
      <p:ext uri="{BB962C8B-B14F-4D97-AF65-F5344CB8AC3E}">
        <p14:creationId xmlns:p14="http://schemas.microsoft.com/office/powerpoint/2010/main" val="3039947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52</a:t>
            </a:fld>
            <a:endParaRPr lang="en-US"/>
          </a:p>
        </p:txBody>
      </p:sp>
    </p:spTree>
    <p:extLst>
      <p:ext uri="{BB962C8B-B14F-4D97-AF65-F5344CB8AC3E}">
        <p14:creationId xmlns:p14="http://schemas.microsoft.com/office/powerpoint/2010/main" val="2827812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11</a:t>
            </a:fld>
            <a:endParaRPr lang="en-US"/>
          </a:p>
        </p:txBody>
      </p:sp>
    </p:spTree>
    <p:extLst>
      <p:ext uri="{BB962C8B-B14F-4D97-AF65-F5344CB8AC3E}">
        <p14:creationId xmlns:p14="http://schemas.microsoft.com/office/powerpoint/2010/main" val="1567721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53</a:t>
            </a:fld>
            <a:endParaRPr lang="en-US"/>
          </a:p>
        </p:txBody>
      </p:sp>
    </p:spTree>
    <p:extLst>
      <p:ext uri="{BB962C8B-B14F-4D97-AF65-F5344CB8AC3E}">
        <p14:creationId xmlns:p14="http://schemas.microsoft.com/office/powerpoint/2010/main" val="41872609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54</a:t>
            </a:fld>
            <a:endParaRPr lang="en-US"/>
          </a:p>
        </p:txBody>
      </p:sp>
    </p:spTree>
    <p:extLst>
      <p:ext uri="{BB962C8B-B14F-4D97-AF65-F5344CB8AC3E}">
        <p14:creationId xmlns:p14="http://schemas.microsoft.com/office/powerpoint/2010/main" val="4176162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55</a:t>
            </a:fld>
            <a:endParaRPr lang="en-US"/>
          </a:p>
        </p:txBody>
      </p:sp>
    </p:spTree>
    <p:extLst>
      <p:ext uri="{BB962C8B-B14F-4D97-AF65-F5344CB8AC3E}">
        <p14:creationId xmlns:p14="http://schemas.microsoft.com/office/powerpoint/2010/main" val="3628932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56</a:t>
            </a:fld>
            <a:endParaRPr lang="en-US"/>
          </a:p>
        </p:txBody>
      </p:sp>
    </p:spTree>
    <p:extLst>
      <p:ext uri="{BB962C8B-B14F-4D97-AF65-F5344CB8AC3E}">
        <p14:creationId xmlns:p14="http://schemas.microsoft.com/office/powerpoint/2010/main" val="2725336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All expenses for the missed month should be added to the current month’s request for one combined request.</a:t>
            </a:r>
          </a:p>
        </p:txBody>
      </p:sp>
      <p:sp>
        <p:nvSpPr>
          <p:cNvPr id="4" name="Slide Number Placeholder 3"/>
          <p:cNvSpPr>
            <a:spLocks noGrp="1"/>
          </p:cNvSpPr>
          <p:nvPr>
            <p:ph type="sldNum" sz="quarter" idx="5"/>
          </p:nvPr>
        </p:nvSpPr>
        <p:spPr/>
        <p:txBody>
          <a:bodyPr/>
          <a:lstStyle/>
          <a:p>
            <a:fld id="{B67FAAAE-3C76-4EC0-8D87-4E92FE85FB12}" type="slidenum">
              <a:rPr lang="en-US" smtClean="0"/>
              <a:t>12</a:t>
            </a:fld>
            <a:endParaRPr lang="en-US"/>
          </a:p>
        </p:txBody>
      </p:sp>
    </p:spTree>
    <p:extLst>
      <p:ext uri="{BB962C8B-B14F-4D97-AF65-F5344CB8AC3E}">
        <p14:creationId xmlns:p14="http://schemas.microsoft.com/office/powerpoint/2010/main" val="90956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Timesheets should be typed and not handwritten for audit purposes.</a:t>
            </a:r>
          </a:p>
        </p:txBody>
      </p:sp>
      <p:sp>
        <p:nvSpPr>
          <p:cNvPr id="4" name="Slide Number Placeholder 3"/>
          <p:cNvSpPr>
            <a:spLocks noGrp="1"/>
          </p:cNvSpPr>
          <p:nvPr>
            <p:ph type="sldNum" sz="quarter" idx="5"/>
          </p:nvPr>
        </p:nvSpPr>
        <p:spPr/>
        <p:txBody>
          <a:bodyPr/>
          <a:lstStyle/>
          <a:p>
            <a:fld id="{B67FAAAE-3C76-4EC0-8D87-4E92FE85FB12}" type="slidenum">
              <a:rPr lang="en-US" smtClean="0"/>
              <a:t>18</a:t>
            </a:fld>
            <a:endParaRPr lang="en-US"/>
          </a:p>
        </p:txBody>
      </p:sp>
    </p:spTree>
    <p:extLst>
      <p:ext uri="{BB962C8B-B14F-4D97-AF65-F5344CB8AC3E}">
        <p14:creationId xmlns:p14="http://schemas.microsoft.com/office/powerpoint/2010/main" val="998649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Timesheets should be typed and not handwritten for audit purposes.</a:t>
            </a:r>
          </a:p>
        </p:txBody>
      </p:sp>
      <p:sp>
        <p:nvSpPr>
          <p:cNvPr id="4" name="Slide Number Placeholder 3"/>
          <p:cNvSpPr>
            <a:spLocks noGrp="1"/>
          </p:cNvSpPr>
          <p:nvPr>
            <p:ph type="sldNum" sz="quarter" idx="5"/>
          </p:nvPr>
        </p:nvSpPr>
        <p:spPr/>
        <p:txBody>
          <a:bodyPr/>
          <a:lstStyle/>
          <a:p>
            <a:fld id="{B67FAAAE-3C76-4EC0-8D87-4E92FE85FB12}" type="slidenum">
              <a:rPr lang="en-US" smtClean="0"/>
              <a:t>19</a:t>
            </a:fld>
            <a:endParaRPr lang="en-US"/>
          </a:p>
        </p:txBody>
      </p:sp>
    </p:spTree>
    <p:extLst>
      <p:ext uri="{BB962C8B-B14F-4D97-AF65-F5344CB8AC3E}">
        <p14:creationId xmlns:p14="http://schemas.microsoft.com/office/powerpoint/2010/main" val="58019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21</a:t>
            </a:fld>
            <a:endParaRPr lang="en-US"/>
          </a:p>
        </p:txBody>
      </p:sp>
    </p:spTree>
    <p:extLst>
      <p:ext uri="{BB962C8B-B14F-4D97-AF65-F5344CB8AC3E}">
        <p14:creationId xmlns:p14="http://schemas.microsoft.com/office/powerpoint/2010/main" val="771528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7FAAAE-3C76-4EC0-8D87-4E92FE85FB12}" type="slidenum">
              <a:rPr lang="en-US" smtClean="0"/>
              <a:t>22</a:t>
            </a:fld>
            <a:endParaRPr lang="en-US"/>
          </a:p>
        </p:txBody>
      </p:sp>
    </p:spTree>
    <p:extLst>
      <p:ext uri="{BB962C8B-B14F-4D97-AF65-F5344CB8AC3E}">
        <p14:creationId xmlns:p14="http://schemas.microsoft.com/office/powerpoint/2010/main" val="180871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5/22/2024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5/22/2024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Brian.lawson@dfa.arkansas.gov"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dfa.arkansas.gov/intergovernmental-services/grant-programs/request-for-proposals" TargetMode="External"/><Relationship Id="rId5" Type="http://schemas.openxmlformats.org/officeDocument/2006/relationships/hyperlink" Target="mailto:Brittney.canady@dfa.arkansas.gov" TargetMode="External"/><Relationship Id="rId4" Type="http://schemas.openxmlformats.org/officeDocument/2006/relationships/hyperlink" Target="mailto:Margaret.pace@dfa.arkansas.gov"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dfa.arkansas.gov/intergovernmental-services/grant-programs/request-for-proposal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Brian.lawson@dfa.arkansas.gov"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hyperlink" Target="https://www.dfa.arkansas.gov/intergovernmental-services/grant-programs/request-for-proposals" TargetMode="External"/><Relationship Id="rId5" Type="http://schemas.openxmlformats.org/officeDocument/2006/relationships/hyperlink" Target="mailto:Brittney.canady@dfa.arkansas.gov" TargetMode="External"/><Relationship Id="rId4" Type="http://schemas.openxmlformats.org/officeDocument/2006/relationships/hyperlink" Target="mailto:Margaret.pace@dfa.arkansas.gov"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surveymonkey.com/r/GVP23YH"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1634-FA38-4D10-AC51-157908293754}"/>
              </a:ext>
            </a:extLst>
          </p:cNvPr>
          <p:cNvSpPr>
            <a:spLocks noGrp="1"/>
          </p:cNvSpPr>
          <p:nvPr>
            <p:ph type="ctrTitle"/>
          </p:nvPr>
        </p:nvSpPr>
        <p:spPr>
          <a:xfrm>
            <a:off x="2417779" y="802298"/>
            <a:ext cx="9402309" cy="2541431"/>
          </a:xfrm>
        </p:spPr>
        <p:txBody>
          <a:bodyPr>
            <a:normAutofit fontScale="90000"/>
          </a:bodyPr>
          <a:lstStyle/>
          <a:p>
            <a:r>
              <a:rPr lang="en-US" dirty="0">
                <a:solidFill>
                  <a:srgbClr val="002060"/>
                </a:solidFill>
                <a:effectLst>
                  <a:outerShdw blurRad="50800" dist="38100" dir="10800000" algn="r" rotWithShape="0">
                    <a:prstClr val="black">
                      <a:alpha val="40000"/>
                    </a:prstClr>
                  </a:outerShdw>
                </a:effectLst>
                <a:latin typeface="72 Black" panose="020B0A04030603020204" pitchFamily="34" charset="0"/>
                <a:cs typeface="72 Black" panose="020B0A04030603020204" pitchFamily="34" charset="0"/>
              </a:rPr>
              <a:t>TECHNICAL ASSISTANCE WORKSHOP</a:t>
            </a:r>
          </a:p>
        </p:txBody>
      </p:sp>
      <p:sp>
        <p:nvSpPr>
          <p:cNvPr id="3" name="Subtitle 2">
            <a:extLst>
              <a:ext uri="{FF2B5EF4-FFF2-40B4-BE49-F238E27FC236}">
                <a16:creationId xmlns:a16="http://schemas.microsoft.com/office/drawing/2014/main" id="{946AE48F-FA1F-44C7-809F-0EC32613D3B7}"/>
              </a:ext>
            </a:extLst>
          </p:cNvPr>
          <p:cNvSpPr>
            <a:spLocks noGrp="1"/>
          </p:cNvSpPr>
          <p:nvPr>
            <p:ph type="subTitle" idx="1"/>
          </p:nvPr>
        </p:nvSpPr>
        <p:spPr>
          <a:xfrm>
            <a:off x="2417780" y="3531204"/>
            <a:ext cx="8637072" cy="1351514"/>
          </a:xfrm>
          <a:scene3d>
            <a:camera prst="orthographicFront"/>
            <a:lightRig rig="threePt" dir="t"/>
          </a:scene3d>
          <a:sp3d>
            <a:bevelT w="165100" prst="coolSlant"/>
          </a:sp3d>
        </p:spPr>
        <p:txBody>
          <a:bodyPr>
            <a:noAutofit/>
          </a:bodyPr>
          <a:lstStyle/>
          <a:p>
            <a:r>
              <a:rPr lang="en-US" sz="3200" dirty="0">
                <a:solidFill>
                  <a:srgbClr val="008000"/>
                </a:solidFill>
                <a:latin typeface="72 Black" panose="020B0A04030603020204" pitchFamily="34" charset="0"/>
                <a:cs typeface="72 Black" panose="020B0A04030603020204" pitchFamily="34" charset="0"/>
              </a:rPr>
              <a:t>NEW EXECUTIVE DIRECTOR TRAINING</a:t>
            </a:r>
          </a:p>
          <a:p>
            <a:r>
              <a:rPr lang="en-US" sz="2400" b="1" dirty="0">
                <a:solidFill>
                  <a:schemeClr val="accent2">
                    <a:lumMod val="50000"/>
                  </a:schemeClr>
                </a:solidFill>
                <a:latin typeface="72 Black" panose="020B0A04030603020204" pitchFamily="34" charset="0"/>
                <a:cs typeface="72 Black" panose="020B0A04030603020204" pitchFamily="34" charset="0"/>
              </a:rPr>
              <a:t>May 21, 2024 </a:t>
            </a:r>
          </a:p>
        </p:txBody>
      </p:sp>
    </p:spTree>
    <p:extLst>
      <p:ext uri="{BB962C8B-B14F-4D97-AF65-F5344CB8AC3E}">
        <p14:creationId xmlns:p14="http://schemas.microsoft.com/office/powerpoint/2010/main" val="227596510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128E-E8CD-64BA-CE3A-812B36AE3316}"/>
              </a:ext>
            </a:extLst>
          </p:cNvPr>
          <p:cNvSpPr>
            <a:spLocks noGrp="1"/>
          </p:cNvSpPr>
          <p:nvPr>
            <p:ph type="title"/>
          </p:nvPr>
        </p:nvSpPr>
        <p:spPr>
          <a:effectLst>
            <a:outerShdw blurRad="50800" dist="50800" dir="5400000" algn="t" rotWithShape="0">
              <a:prstClr val="black">
                <a:alpha val="40000"/>
              </a:prstClr>
            </a:outerShdw>
          </a:effectLst>
        </p:spPr>
        <p:txBody>
          <a:bodyPr/>
          <a:lstStyle/>
          <a:p>
            <a:r>
              <a:rPr kumimoji="0" lang="en-US" sz="5400" b="0" i="0" u="none" strike="noStrike" kern="1200" cap="all" spc="0" normalizeH="0" baseline="0" noProof="0" dirty="0">
                <a:ln>
                  <a:noFill/>
                </a:ln>
                <a:solidFill>
                  <a:srgbClr val="002060"/>
                </a:solidFill>
                <a:effectLst/>
                <a:uLnTx/>
                <a:uFillTx/>
                <a:latin typeface="72 Black" panose="020B0A04030603020204" pitchFamily="34" charset="0"/>
                <a:ea typeface="+mj-ea"/>
                <a:cs typeface="72 Black" panose="020B0A04030603020204" pitchFamily="34" charset="0"/>
              </a:rPr>
              <a:t>BUDGET</a:t>
            </a:r>
            <a:endParaRPr lang="en-US" dirty="0"/>
          </a:p>
        </p:txBody>
      </p:sp>
      <p:sp>
        <p:nvSpPr>
          <p:cNvPr id="3" name="Content Placeholder 2">
            <a:extLst>
              <a:ext uri="{FF2B5EF4-FFF2-40B4-BE49-F238E27FC236}">
                <a16:creationId xmlns:a16="http://schemas.microsoft.com/office/drawing/2014/main" id="{72F5337C-FEFD-80B7-CA4F-276B64A8BA94}"/>
              </a:ext>
            </a:extLst>
          </p:cNvPr>
          <p:cNvSpPr>
            <a:spLocks noGrp="1"/>
          </p:cNvSpPr>
          <p:nvPr>
            <p:ph idx="1"/>
          </p:nvPr>
        </p:nvSpPr>
        <p:spPr>
          <a:xfrm>
            <a:off x="4901938" y="1074656"/>
            <a:ext cx="7107810" cy="4751109"/>
          </a:xfrm>
        </p:spPr>
        <p:txBody>
          <a:bodyPr>
            <a:normAutofit fontScale="85000" lnSpcReduction="20000"/>
          </a:bodyPr>
          <a:lstStyle/>
          <a:p>
            <a:r>
              <a:rPr lang="en-US" sz="1600" b="1" dirty="0">
                <a:latin typeface="72" panose="020B0503030000000003" pitchFamily="34" charset="0"/>
                <a:cs typeface="72" panose="020B0503030000000003" pitchFamily="34" charset="0"/>
              </a:rPr>
              <a:t>Salary Information: Include hourly rate of pay, hours devoted to the project (Federal Hours, Non-Project Hours, and Match Hours)  </a:t>
            </a:r>
            <a:r>
              <a:rPr lang="en-US" sz="1600" b="1" dirty="0">
                <a:solidFill>
                  <a:srgbClr val="008000"/>
                </a:solidFill>
                <a:latin typeface="72" panose="020B0503030000000003" pitchFamily="34" charset="0"/>
                <a:cs typeface="72" panose="020B0503030000000003" pitchFamily="34" charset="0"/>
              </a:rPr>
              <a:t>Ex. hourly Rate X hours on project X 52 weeks.</a:t>
            </a:r>
          </a:p>
          <a:p>
            <a:r>
              <a:rPr lang="en-US" sz="1600" b="1" dirty="0">
                <a:latin typeface="72" panose="020B0503030000000003" pitchFamily="34" charset="0"/>
                <a:cs typeface="72" panose="020B0503030000000003" pitchFamily="34" charset="0"/>
              </a:rPr>
              <a:t>Mandated Benefits: Includes FICA, Worker’s Compensation, &amp; State Unemployment Insurance (SUI).</a:t>
            </a:r>
          </a:p>
          <a:p>
            <a:pPr lvl="1"/>
            <a:r>
              <a:rPr lang="en-US" sz="1600" b="1" dirty="0">
                <a:latin typeface="72" panose="020B0503030000000003" pitchFamily="34" charset="0"/>
                <a:cs typeface="72" panose="020B0503030000000003" pitchFamily="34" charset="0"/>
              </a:rPr>
              <a:t>FICA: 7.65%</a:t>
            </a:r>
          </a:p>
          <a:p>
            <a:pPr lvl="1"/>
            <a:r>
              <a:rPr lang="en-US" sz="1600" b="1" dirty="0">
                <a:latin typeface="72" panose="020B0503030000000003" pitchFamily="34" charset="0"/>
                <a:cs typeface="72" panose="020B0503030000000003" pitchFamily="34" charset="0"/>
              </a:rPr>
              <a:t>Worker’s Compensation: maximum rate is 5%</a:t>
            </a:r>
          </a:p>
          <a:p>
            <a:pPr lvl="1"/>
            <a:r>
              <a:rPr lang="en-US" sz="1600" b="1" dirty="0">
                <a:latin typeface="72" panose="020B0503030000000003" pitchFamily="34" charset="0"/>
                <a:cs typeface="72" panose="020B0503030000000003" pitchFamily="34" charset="0"/>
              </a:rPr>
              <a:t>SUI: maximum rate is 3% of the first $7,000 of salary</a:t>
            </a:r>
          </a:p>
          <a:p>
            <a:pPr marL="344488" lvl="1" indent="-344488"/>
            <a:r>
              <a:rPr lang="en-US" sz="1600" b="1" dirty="0">
                <a:latin typeface="72" panose="020B0503030000000003" pitchFamily="34" charset="0"/>
                <a:cs typeface="72" panose="020B0503030000000003" pitchFamily="34" charset="0"/>
              </a:rPr>
              <a:t>Employer Provided Benefits</a:t>
            </a:r>
          </a:p>
          <a:p>
            <a:pPr marL="744538" lvl="2" indent="-344488"/>
            <a:r>
              <a:rPr lang="en-US" sz="1400" b="1" dirty="0">
                <a:latin typeface="72" panose="020B0503030000000003" pitchFamily="34" charset="0"/>
                <a:cs typeface="72" panose="020B0503030000000003" pitchFamily="34" charset="0"/>
              </a:rPr>
              <a:t>Health Insurance: maximum allowable amount for federal funds is $500/project staff member</a:t>
            </a:r>
          </a:p>
          <a:p>
            <a:pPr marL="744538" lvl="2" indent="-344488"/>
            <a:r>
              <a:rPr lang="en-US" sz="1400" b="1" dirty="0">
                <a:latin typeface="72" panose="020B0503030000000003" pitchFamily="34" charset="0"/>
                <a:cs typeface="72" panose="020B0503030000000003" pitchFamily="34" charset="0"/>
              </a:rPr>
              <a:t>Retirement: maximum allowable rate is 15.32%</a:t>
            </a:r>
          </a:p>
          <a:p>
            <a:pPr marL="344488" lvl="1" indent="-344488"/>
            <a:r>
              <a:rPr lang="en-US" sz="1600" b="1" dirty="0">
                <a:latin typeface="72" panose="020B0503030000000003" pitchFamily="34" charset="0"/>
                <a:cs typeface="72" panose="020B0503030000000003" pitchFamily="34" charset="0"/>
              </a:rPr>
              <a:t>Maintenance &amp; Operation</a:t>
            </a:r>
          </a:p>
          <a:p>
            <a:pPr marL="801688" lvl="2" indent="-344488"/>
            <a:r>
              <a:rPr lang="en-US" sz="1400" b="1" dirty="0">
                <a:latin typeface="72" panose="020B0503030000000003" pitchFamily="34" charset="0"/>
                <a:cs typeface="72" panose="020B0503030000000003" pitchFamily="34" charset="0"/>
              </a:rPr>
              <a:t>Training/Travel</a:t>
            </a:r>
          </a:p>
          <a:p>
            <a:pPr marL="801688" lvl="2" indent="-344488"/>
            <a:r>
              <a:rPr lang="en-US" sz="1400" b="1" dirty="0">
                <a:latin typeface="72" panose="020B0503030000000003" pitchFamily="34" charset="0"/>
                <a:cs typeface="72" panose="020B0503030000000003" pitchFamily="34" charset="0"/>
              </a:rPr>
              <a:t>Rent</a:t>
            </a:r>
          </a:p>
          <a:p>
            <a:pPr marL="344488" lvl="1" indent="-344488"/>
            <a:r>
              <a:rPr lang="en-US" sz="1600" b="1" dirty="0">
                <a:latin typeface="72" panose="020B0503030000000003" pitchFamily="34" charset="0"/>
                <a:cs typeface="72" panose="020B0503030000000003" pitchFamily="34" charset="0"/>
              </a:rPr>
              <a:t>Professional Service Contract</a:t>
            </a:r>
          </a:p>
          <a:p>
            <a:pPr marL="801688" lvl="2" indent="-344488"/>
            <a:r>
              <a:rPr lang="en-US" sz="1400" b="1" dirty="0">
                <a:latin typeface="72" panose="020B0503030000000003" pitchFamily="34" charset="0"/>
                <a:cs typeface="72" panose="020B0503030000000003" pitchFamily="34" charset="0"/>
              </a:rPr>
              <a:t>Attorney</a:t>
            </a:r>
          </a:p>
          <a:p>
            <a:pPr marL="801688" lvl="2" indent="-344488"/>
            <a:r>
              <a:rPr lang="en-US" sz="1400" b="1" dirty="0">
                <a:latin typeface="72" panose="020B0503030000000003" pitchFamily="34" charset="0"/>
                <a:cs typeface="72" panose="020B0503030000000003" pitchFamily="34" charset="0"/>
              </a:rPr>
              <a:t>Mental Health Provider</a:t>
            </a:r>
          </a:p>
          <a:p>
            <a:pPr marL="457200" lvl="2" indent="0">
              <a:buNone/>
            </a:pPr>
            <a:endParaRPr lang="en-US" sz="1400" b="1" dirty="0">
              <a:latin typeface="72" panose="020B0503030000000003" pitchFamily="34" charset="0"/>
              <a:cs typeface="72" panose="020B0503030000000003" pitchFamily="34" charset="0"/>
            </a:endParaRPr>
          </a:p>
          <a:p>
            <a:pPr marL="801688" lvl="2" indent="-344488"/>
            <a:endParaRPr lang="en-US" sz="1400" b="1" dirty="0">
              <a:latin typeface="72" panose="020B0503030000000003" pitchFamily="34" charset="0"/>
              <a:cs typeface="72" panose="020B0503030000000003" pitchFamily="34" charset="0"/>
            </a:endParaRPr>
          </a:p>
        </p:txBody>
      </p:sp>
    </p:spTree>
    <p:extLst>
      <p:ext uri="{BB962C8B-B14F-4D97-AF65-F5344CB8AC3E}">
        <p14:creationId xmlns:p14="http://schemas.microsoft.com/office/powerpoint/2010/main" val="2914279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9" name="Rectangle 45">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0" name="Picture 47">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1" name="Straight Connector 49">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51">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3" name="Rectangle 53">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55">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DD25D79-EE2A-4ED6-AE4A-BBB17C09D932}"/>
              </a:ext>
            </a:extLst>
          </p:cNvPr>
          <p:cNvSpPr>
            <a:spLocks noGrp="1"/>
          </p:cNvSpPr>
          <p:nvPr>
            <p:ph type="title"/>
          </p:nvPr>
        </p:nvSpPr>
        <p:spPr>
          <a:xfrm>
            <a:off x="452487" y="1474969"/>
            <a:ext cx="3377244" cy="1868760"/>
          </a:xfrm>
          <a:effectLst>
            <a:outerShdw blurRad="50800" dist="38100" dir="2700000" algn="tl" rotWithShape="0">
              <a:prstClr val="black">
                <a:alpha val="40000"/>
              </a:prstClr>
            </a:outerShdw>
          </a:effectLst>
        </p:spPr>
        <p:txBody>
          <a:bodyPr vert="horz" lIns="91440" tIns="45720" rIns="91440" bIns="0" rtlCol="0" anchor="b">
            <a:normAutofit/>
          </a:bodyPr>
          <a:lstStyle/>
          <a:p>
            <a:r>
              <a:rPr lang="en-US" sz="2800" dirty="0">
                <a:solidFill>
                  <a:srgbClr val="002060"/>
                </a:solidFill>
                <a:latin typeface="72 Black" panose="020B0A04030603020204" pitchFamily="34" charset="0"/>
                <a:cs typeface="72 Black" panose="020B0A04030603020204" pitchFamily="34" charset="0"/>
              </a:rPr>
              <a:t>Reimbursement Request</a:t>
            </a:r>
          </a:p>
        </p:txBody>
      </p:sp>
      <p:cxnSp>
        <p:nvCxnSpPr>
          <p:cNvPr id="75" name="Straight Connector 57">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6" name="Group 59">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77" name="Rectangle 60">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61">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9" name="Rectangle 63">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A4746A67-1407-1B00-1985-AD18A772B420}"/>
              </a:ext>
            </a:extLst>
          </p:cNvPr>
          <p:cNvPicPr>
            <a:picLocks noGrp="1" noChangeAspect="1"/>
          </p:cNvPicPr>
          <p:nvPr>
            <p:ph idx="1"/>
          </p:nvPr>
        </p:nvPicPr>
        <p:blipFill>
          <a:blip r:embed="rId4"/>
          <a:stretch>
            <a:fillRect/>
          </a:stretch>
        </p:blipFill>
        <p:spPr>
          <a:xfrm>
            <a:off x="4489030" y="976902"/>
            <a:ext cx="6565822" cy="4135339"/>
          </a:xfrm>
          <a:prstGeom prst="rect">
            <a:avLst/>
          </a:prstGeom>
          <a:effectLst>
            <a:outerShdw blurRad="50800" dist="63500" dir="5400000" algn="ctr" rotWithShape="0">
              <a:srgbClr val="000000">
                <a:alpha val="43137"/>
              </a:srgbClr>
            </a:outerShdw>
          </a:effectLst>
        </p:spPr>
      </p:pic>
      <p:pic>
        <p:nvPicPr>
          <p:cNvPr id="80" name="Picture 65">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8" name="Straight Connector 67">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167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1E8E-9CE4-4EA6-9B56-5CA8385CC270}"/>
              </a:ext>
            </a:extLst>
          </p:cNvPr>
          <p:cNvSpPr>
            <a:spLocks noGrp="1"/>
          </p:cNvSpPr>
          <p:nvPr>
            <p:ph type="title"/>
          </p:nvPr>
        </p:nvSpPr>
        <p:spPr>
          <a:xfrm>
            <a:off x="1451579" y="1335024"/>
            <a:ext cx="9603275" cy="518730"/>
          </a:xfrm>
          <a:effectLst>
            <a:outerShdw blurRad="50800" dist="38100" dir="5400000" algn="t" rotWithShape="0">
              <a:prstClr val="black">
                <a:alpha val="40000"/>
              </a:prstClr>
            </a:outerShdw>
          </a:effectLst>
        </p:spPr>
        <p:txBody>
          <a:bodyPr>
            <a:normAutofit fontScale="90000"/>
          </a:bodyPr>
          <a:lstStyle/>
          <a:p>
            <a:r>
              <a:rPr lang="en-US" dirty="0">
                <a:solidFill>
                  <a:srgbClr val="002060"/>
                </a:solidFill>
                <a:latin typeface="72 Black" panose="020B0A04030603020204" pitchFamily="34" charset="0"/>
                <a:cs typeface="72 Black" panose="020B0A04030603020204" pitchFamily="34" charset="0"/>
              </a:rPr>
              <a:t>Reimbursement Request</a:t>
            </a:r>
          </a:p>
        </p:txBody>
      </p:sp>
      <p:sp>
        <p:nvSpPr>
          <p:cNvPr id="3" name="Content Placeholder 2">
            <a:extLst>
              <a:ext uri="{FF2B5EF4-FFF2-40B4-BE49-F238E27FC236}">
                <a16:creationId xmlns:a16="http://schemas.microsoft.com/office/drawing/2014/main" id="{40DFE752-490A-46B7-8841-501BA4DC3BDB}"/>
              </a:ext>
            </a:extLst>
          </p:cNvPr>
          <p:cNvSpPr>
            <a:spLocks noGrp="1"/>
          </p:cNvSpPr>
          <p:nvPr>
            <p:ph idx="1"/>
          </p:nvPr>
        </p:nvSpPr>
        <p:spPr>
          <a:xfrm>
            <a:off x="1451579" y="1853754"/>
            <a:ext cx="9603275" cy="4245294"/>
          </a:xfrm>
        </p:spPr>
        <p:txBody>
          <a:bodyPr>
            <a:normAutofit fontScale="92500" lnSpcReduction="10000"/>
          </a:bodyPr>
          <a:lstStyle/>
          <a:p>
            <a:r>
              <a:rPr lang="en-US" b="1" dirty="0">
                <a:latin typeface="72" panose="020B0503030000000003" pitchFamily="34" charset="0"/>
                <a:cs typeface="72" panose="020B0503030000000003" pitchFamily="34" charset="0"/>
              </a:rPr>
              <a:t>Reimbursement request are due the 15</a:t>
            </a:r>
            <a:r>
              <a:rPr lang="en-US" b="1" baseline="30000" dirty="0">
                <a:latin typeface="72" panose="020B0503030000000003" pitchFamily="34" charset="0"/>
                <a:cs typeface="72" panose="020B0503030000000003" pitchFamily="34" charset="0"/>
              </a:rPr>
              <a:t>th</a:t>
            </a:r>
            <a:r>
              <a:rPr lang="en-US" b="1" dirty="0">
                <a:latin typeface="72" panose="020B0503030000000003" pitchFamily="34" charset="0"/>
                <a:cs typeface="72" panose="020B0503030000000003" pitchFamily="34" charset="0"/>
              </a:rPr>
              <a:t> of each month by 11:59 p.m. – No exceptions.</a:t>
            </a:r>
          </a:p>
          <a:p>
            <a:pPr lvl="1"/>
            <a:r>
              <a:rPr lang="en-US" dirty="0">
                <a:latin typeface="72" panose="020B0503030000000003" pitchFamily="34" charset="0"/>
                <a:cs typeface="72" panose="020B0503030000000003" pitchFamily="34" charset="0"/>
              </a:rPr>
              <a:t>If your report is late, you will not be able to request funds until the first of the next month and a Zero Invoice/Reimbursement will need to be completed for the missed month.</a:t>
            </a:r>
          </a:p>
          <a:p>
            <a:r>
              <a:rPr lang="en-US" dirty="0">
                <a:latin typeface="72" panose="020B0503030000000003" pitchFamily="34" charset="0"/>
                <a:cs typeface="72" panose="020B0503030000000003" pitchFamily="34" charset="0"/>
              </a:rPr>
              <a:t>If you do not plan to request a reimbursement for the month, a zero request should be submitted for that month. </a:t>
            </a:r>
          </a:p>
          <a:p>
            <a:pPr lvl="1"/>
            <a:r>
              <a:rPr lang="en-US" dirty="0">
                <a:latin typeface="72" panose="020B0503030000000003" pitchFamily="34" charset="0"/>
                <a:cs typeface="72" panose="020B0503030000000003" pitchFamily="34" charset="0"/>
              </a:rPr>
              <a:t>For each section, you will enter the dates and check the box at the bottom of the page for a Zero Reimbursement.</a:t>
            </a:r>
          </a:p>
          <a:p>
            <a:r>
              <a:rPr lang="en-US" dirty="0">
                <a:latin typeface="72" panose="020B0503030000000003" pitchFamily="34" charset="0"/>
                <a:cs typeface="72" panose="020B0503030000000003" pitchFamily="34" charset="0"/>
              </a:rPr>
              <a:t>Make sure you save your work often, watch for errors, and change the status to “Reimbursement Request Submitted”.</a:t>
            </a:r>
          </a:p>
          <a:p>
            <a:pPr lvl="1"/>
            <a:r>
              <a:rPr lang="en-US" dirty="0">
                <a:latin typeface="72" panose="020B0503030000000003" pitchFamily="34" charset="0"/>
                <a:cs typeface="72" panose="020B0503030000000003" pitchFamily="34" charset="0"/>
              </a:rPr>
              <a:t>After you have submitted your reimbursement request, you will receive an email telling you it has been submitted. If you do not receive an email, you have not submitted the report.</a:t>
            </a:r>
          </a:p>
        </p:txBody>
      </p:sp>
    </p:spTree>
    <p:extLst>
      <p:ext uri="{BB962C8B-B14F-4D97-AF65-F5344CB8AC3E}">
        <p14:creationId xmlns:p14="http://schemas.microsoft.com/office/powerpoint/2010/main" val="1576027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A27F90C0-6841-4262-975F-D9C3AB50C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2AE7EF9-769D-42F9-9430-F2DF739C9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541CD46-EC2D-22F9-D2B6-599A06426BAE}"/>
              </a:ext>
            </a:extLst>
          </p:cNvPr>
          <p:cNvSpPr>
            <a:spLocks noGrp="1"/>
          </p:cNvSpPr>
          <p:nvPr>
            <p:ph type="title"/>
          </p:nvPr>
        </p:nvSpPr>
        <p:spPr>
          <a:xfrm>
            <a:off x="0" y="1497462"/>
            <a:ext cx="4172213" cy="3152742"/>
          </a:xfrm>
          <a:effectLst>
            <a:outerShdw blurRad="50800" dist="38100" dir="5400000" algn="t" rotWithShape="0">
              <a:prstClr val="black">
                <a:alpha val="40000"/>
              </a:prstClr>
            </a:outerShdw>
          </a:effectLst>
        </p:spPr>
        <p:txBody>
          <a:bodyPr vert="horz" lIns="91440" tIns="45720" rIns="91440" bIns="45720" rtlCol="0" anchor="ctr">
            <a:normAutofit/>
          </a:bodyPr>
          <a:lstStyle/>
          <a:p>
            <a:r>
              <a:rPr lang="en-US" b="1" dirty="0">
                <a:solidFill>
                  <a:srgbClr val="002060"/>
                </a:solidFill>
              </a:rPr>
              <a:t>REIMBURSEMENT REQUEST</a:t>
            </a:r>
          </a:p>
        </p:txBody>
      </p:sp>
      <p:pic>
        <p:nvPicPr>
          <p:cNvPr id="4" name="Picture 3">
            <a:extLst>
              <a:ext uri="{FF2B5EF4-FFF2-40B4-BE49-F238E27FC236}">
                <a16:creationId xmlns:a16="http://schemas.microsoft.com/office/drawing/2014/main" id="{35C12813-0108-969E-D602-85AD1C992E92}"/>
              </a:ext>
            </a:extLst>
          </p:cNvPr>
          <p:cNvPicPr>
            <a:picLocks noChangeAspect="1"/>
          </p:cNvPicPr>
          <p:nvPr/>
        </p:nvPicPr>
        <p:blipFill>
          <a:blip r:embed="rId3"/>
          <a:stretch>
            <a:fillRect/>
          </a:stretch>
        </p:blipFill>
        <p:spPr>
          <a:xfrm>
            <a:off x="3975234" y="375385"/>
            <a:ext cx="8046719" cy="5486397"/>
          </a:xfrm>
          <a:prstGeom prst="rect">
            <a:avLst/>
          </a:prstGeom>
          <a:effectLst>
            <a:outerShdw blurRad="63500" sx="102000" sy="102000" algn="ctr" rotWithShape="0">
              <a:prstClr val="black">
                <a:alpha val="40000"/>
              </a:prstClr>
            </a:outerShdw>
          </a:effectLst>
        </p:spPr>
      </p:pic>
      <p:pic>
        <p:nvPicPr>
          <p:cNvPr id="62" name="Picture 47">
            <a:extLst>
              <a:ext uri="{FF2B5EF4-FFF2-40B4-BE49-F238E27FC236}">
                <a16:creationId xmlns:a16="http://schemas.microsoft.com/office/drawing/2014/main" id="{511E2EF0-3BCB-402C-B2C1-C6FC2BA744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3" name="Straight Connector 49">
            <a:extLst>
              <a:ext uri="{FF2B5EF4-FFF2-40B4-BE49-F238E27FC236}">
                <a16:creationId xmlns:a16="http://schemas.microsoft.com/office/drawing/2014/main" id="{BF68608F-34C2-43D6-84DB-5A870495E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042235"/>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A27F90C0-6841-4262-975F-D9C3AB50C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2AE7EF9-769D-42F9-9430-F2DF739C9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541CD46-EC2D-22F9-D2B6-599A06426BAE}"/>
              </a:ext>
            </a:extLst>
          </p:cNvPr>
          <p:cNvSpPr>
            <a:spLocks noGrp="1"/>
          </p:cNvSpPr>
          <p:nvPr>
            <p:ph type="title"/>
          </p:nvPr>
        </p:nvSpPr>
        <p:spPr>
          <a:xfrm>
            <a:off x="0" y="1497462"/>
            <a:ext cx="4172213" cy="3152742"/>
          </a:xfrm>
          <a:effectLst>
            <a:outerShdw blurRad="50800" dist="38100" dir="5400000" algn="t" rotWithShape="0">
              <a:prstClr val="black">
                <a:alpha val="40000"/>
              </a:prstClr>
            </a:outerShdw>
          </a:effectLst>
        </p:spPr>
        <p:txBody>
          <a:bodyPr vert="horz" lIns="91440" tIns="45720" rIns="91440" bIns="45720" rtlCol="0" anchor="ctr">
            <a:normAutofit/>
          </a:bodyPr>
          <a:lstStyle/>
          <a:p>
            <a:r>
              <a:rPr lang="en-US" b="1" dirty="0">
                <a:solidFill>
                  <a:srgbClr val="002060"/>
                </a:solidFill>
              </a:rPr>
              <a:t>REIMBURSEMENT REQUEST</a:t>
            </a:r>
          </a:p>
        </p:txBody>
      </p:sp>
      <p:pic>
        <p:nvPicPr>
          <p:cNvPr id="62" name="Picture 47">
            <a:extLst>
              <a:ext uri="{FF2B5EF4-FFF2-40B4-BE49-F238E27FC236}">
                <a16:creationId xmlns:a16="http://schemas.microsoft.com/office/drawing/2014/main" id="{511E2EF0-3BCB-402C-B2C1-C6FC2BA744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3" name="Straight Connector 49">
            <a:extLst>
              <a:ext uri="{FF2B5EF4-FFF2-40B4-BE49-F238E27FC236}">
                <a16:creationId xmlns:a16="http://schemas.microsoft.com/office/drawing/2014/main" id="{BF68608F-34C2-43D6-84DB-5A870495E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FC57B1F-9B04-29FF-4A89-ECF174C0D3B1}"/>
              </a:ext>
            </a:extLst>
          </p:cNvPr>
          <p:cNvPicPr>
            <a:picLocks noChangeAspect="1"/>
          </p:cNvPicPr>
          <p:nvPr/>
        </p:nvPicPr>
        <p:blipFill>
          <a:blip r:embed="rId3"/>
          <a:stretch>
            <a:fillRect/>
          </a:stretch>
        </p:blipFill>
        <p:spPr>
          <a:xfrm>
            <a:off x="4035132" y="1164054"/>
            <a:ext cx="7852068" cy="419648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96176368"/>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A27F90C0-6841-4262-975F-D9C3AB50C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2AE7EF9-769D-42F9-9430-F2DF739C9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541CD46-EC2D-22F9-D2B6-599A06426BAE}"/>
              </a:ext>
            </a:extLst>
          </p:cNvPr>
          <p:cNvSpPr>
            <a:spLocks noGrp="1"/>
          </p:cNvSpPr>
          <p:nvPr>
            <p:ph type="title"/>
          </p:nvPr>
        </p:nvSpPr>
        <p:spPr>
          <a:xfrm>
            <a:off x="0" y="1497462"/>
            <a:ext cx="4172213" cy="3152742"/>
          </a:xfrm>
          <a:effectLst>
            <a:outerShdw blurRad="50800" dist="38100" dir="5400000" algn="t" rotWithShape="0">
              <a:prstClr val="black">
                <a:alpha val="40000"/>
              </a:prstClr>
            </a:outerShdw>
          </a:effectLst>
        </p:spPr>
        <p:txBody>
          <a:bodyPr vert="horz" lIns="91440" tIns="45720" rIns="91440" bIns="45720" rtlCol="0" anchor="ctr">
            <a:normAutofit/>
          </a:bodyPr>
          <a:lstStyle/>
          <a:p>
            <a:r>
              <a:rPr lang="en-US" b="1" dirty="0">
                <a:solidFill>
                  <a:srgbClr val="002060"/>
                </a:solidFill>
              </a:rPr>
              <a:t>REIMBURSEMENT REQUEST</a:t>
            </a:r>
          </a:p>
        </p:txBody>
      </p:sp>
      <p:pic>
        <p:nvPicPr>
          <p:cNvPr id="62" name="Picture 47">
            <a:extLst>
              <a:ext uri="{FF2B5EF4-FFF2-40B4-BE49-F238E27FC236}">
                <a16:creationId xmlns:a16="http://schemas.microsoft.com/office/drawing/2014/main" id="{511E2EF0-3BCB-402C-B2C1-C6FC2BA744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3" name="Straight Connector 49">
            <a:extLst>
              <a:ext uri="{FF2B5EF4-FFF2-40B4-BE49-F238E27FC236}">
                <a16:creationId xmlns:a16="http://schemas.microsoft.com/office/drawing/2014/main" id="{BF68608F-34C2-43D6-84DB-5A870495E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78B3638-40D6-8AB4-0418-42E182573CDC}"/>
              </a:ext>
            </a:extLst>
          </p:cNvPr>
          <p:cNvPicPr>
            <a:picLocks noChangeAspect="1"/>
          </p:cNvPicPr>
          <p:nvPr/>
        </p:nvPicPr>
        <p:blipFill>
          <a:blip r:embed="rId3"/>
          <a:stretch>
            <a:fillRect/>
          </a:stretch>
        </p:blipFill>
        <p:spPr>
          <a:xfrm>
            <a:off x="3913172" y="308008"/>
            <a:ext cx="8128032" cy="5428647"/>
          </a:xfrm>
          <a:prstGeom prst="rect">
            <a:avLst/>
          </a:prstGeom>
          <a:effectLst>
            <a:outerShdw blurRad="63500" dist="12700" sx="102000" sy="102000" algn="ctr" rotWithShape="0">
              <a:prstClr val="black">
                <a:alpha val="40000"/>
              </a:prstClr>
            </a:outerShdw>
          </a:effectLst>
        </p:spPr>
      </p:pic>
    </p:spTree>
    <p:extLst>
      <p:ext uri="{BB962C8B-B14F-4D97-AF65-F5344CB8AC3E}">
        <p14:creationId xmlns:p14="http://schemas.microsoft.com/office/powerpoint/2010/main" val="327512919"/>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A27F90C0-6841-4262-975F-D9C3AB50C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2AE7EF9-769D-42F9-9430-F2DF739C9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541CD46-EC2D-22F9-D2B6-599A06426BAE}"/>
              </a:ext>
            </a:extLst>
          </p:cNvPr>
          <p:cNvSpPr>
            <a:spLocks noGrp="1"/>
          </p:cNvSpPr>
          <p:nvPr>
            <p:ph type="title"/>
          </p:nvPr>
        </p:nvSpPr>
        <p:spPr>
          <a:xfrm>
            <a:off x="0" y="1497462"/>
            <a:ext cx="4172213" cy="3152742"/>
          </a:xfrm>
          <a:effectLst>
            <a:outerShdw blurRad="50800" dist="38100" dir="5400000" algn="t" rotWithShape="0">
              <a:prstClr val="black">
                <a:alpha val="40000"/>
              </a:prstClr>
            </a:outerShdw>
          </a:effectLst>
        </p:spPr>
        <p:txBody>
          <a:bodyPr vert="horz" lIns="91440" tIns="45720" rIns="91440" bIns="45720" rtlCol="0" anchor="ctr">
            <a:normAutofit/>
          </a:bodyPr>
          <a:lstStyle/>
          <a:p>
            <a:r>
              <a:rPr lang="en-US" b="1" dirty="0">
                <a:solidFill>
                  <a:srgbClr val="002060"/>
                </a:solidFill>
              </a:rPr>
              <a:t>REIMBURSEMENT REQUEST</a:t>
            </a:r>
          </a:p>
        </p:txBody>
      </p:sp>
      <p:pic>
        <p:nvPicPr>
          <p:cNvPr id="62" name="Picture 47">
            <a:extLst>
              <a:ext uri="{FF2B5EF4-FFF2-40B4-BE49-F238E27FC236}">
                <a16:creationId xmlns:a16="http://schemas.microsoft.com/office/drawing/2014/main" id="{511E2EF0-3BCB-402C-B2C1-C6FC2BA744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3" name="Straight Connector 49">
            <a:extLst>
              <a:ext uri="{FF2B5EF4-FFF2-40B4-BE49-F238E27FC236}">
                <a16:creationId xmlns:a16="http://schemas.microsoft.com/office/drawing/2014/main" id="{BF68608F-34C2-43D6-84DB-5A870495E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D143B42-773E-762C-47EA-D9FFCB4F016A}"/>
              </a:ext>
            </a:extLst>
          </p:cNvPr>
          <p:cNvPicPr>
            <a:picLocks noChangeAspect="1"/>
          </p:cNvPicPr>
          <p:nvPr/>
        </p:nvPicPr>
        <p:blipFill>
          <a:blip r:embed="rId3"/>
          <a:stretch>
            <a:fillRect/>
          </a:stretch>
        </p:blipFill>
        <p:spPr>
          <a:xfrm>
            <a:off x="3821229" y="188660"/>
            <a:ext cx="8075595" cy="577034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61236363"/>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A27F90C0-6841-4262-975F-D9C3AB50C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2AE7EF9-769D-42F9-9430-F2DF739C9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541CD46-EC2D-22F9-D2B6-599A06426BAE}"/>
              </a:ext>
            </a:extLst>
          </p:cNvPr>
          <p:cNvSpPr>
            <a:spLocks noGrp="1"/>
          </p:cNvSpPr>
          <p:nvPr>
            <p:ph type="title"/>
          </p:nvPr>
        </p:nvSpPr>
        <p:spPr>
          <a:xfrm>
            <a:off x="0" y="1497462"/>
            <a:ext cx="4172213" cy="3152742"/>
          </a:xfrm>
          <a:effectLst>
            <a:outerShdw blurRad="50800" dist="38100" dir="5400000" algn="t" rotWithShape="0">
              <a:prstClr val="black">
                <a:alpha val="40000"/>
              </a:prstClr>
            </a:outerShdw>
          </a:effectLst>
        </p:spPr>
        <p:txBody>
          <a:bodyPr vert="horz" lIns="91440" tIns="45720" rIns="91440" bIns="45720" rtlCol="0" anchor="ctr">
            <a:normAutofit/>
          </a:bodyPr>
          <a:lstStyle/>
          <a:p>
            <a:r>
              <a:rPr lang="en-US" b="1" dirty="0">
                <a:solidFill>
                  <a:srgbClr val="002060"/>
                </a:solidFill>
              </a:rPr>
              <a:t>REIMBURSEMENT REQUEST</a:t>
            </a:r>
          </a:p>
        </p:txBody>
      </p:sp>
      <p:pic>
        <p:nvPicPr>
          <p:cNvPr id="62" name="Picture 47">
            <a:extLst>
              <a:ext uri="{FF2B5EF4-FFF2-40B4-BE49-F238E27FC236}">
                <a16:creationId xmlns:a16="http://schemas.microsoft.com/office/drawing/2014/main" id="{511E2EF0-3BCB-402C-B2C1-C6FC2BA744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3" name="Straight Connector 49">
            <a:extLst>
              <a:ext uri="{FF2B5EF4-FFF2-40B4-BE49-F238E27FC236}">
                <a16:creationId xmlns:a16="http://schemas.microsoft.com/office/drawing/2014/main" id="{BF68608F-34C2-43D6-84DB-5A870495E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46EF122-4B4F-12DE-9DD0-349121D6B8DB}"/>
              </a:ext>
            </a:extLst>
          </p:cNvPr>
          <p:cNvPicPr>
            <a:picLocks noChangeAspect="1"/>
          </p:cNvPicPr>
          <p:nvPr/>
        </p:nvPicPr>
        <p:blipFill>
          <a:blip r:embed="rId3"/>
          <a:stretch>
            <a:fillRect/>
          </a:stretch>
        </p:blipFill>
        <p:spPr>
          <a:xfrm>
            <a:off x="3984860" y="167003"/>
            <a:ext cx="7954720" cy="581365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38914418"/>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669046F-5838-4C7A-BBE8-A77F40FD9C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D5E6CDB-92ED-43A1-9491-C46E2C8E99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21" name="Picture 20">
            <a:extLst>
              <a:ext uri="{FF2B5EF4-FFF2-40B4-BE49-F238E27FC236}">
                <a16:creationId xmlns:a16="http://schemas.microsoft.com/office/drawing/2014/main" id="{7EFCF05C-6070-460B-8E60-12BE3EFD19F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CFD731F1-726F-453E-9516-3058095DE99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BB966BC-DC49-4138-8DEF-B1CD1303392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26" name="Rectangle 25">
              <a:extLst>
                <a:ext uri="{FF2B5EF4-FFF2-40B4-BE49-F238E27FC236}">
                  <a16:creationId xmlns:a16="http://schemas.microsoft.com/office/drawing/2014/main" id="{EDD0BD06-EC5B-4F0E-A221-562BC2BA69B2}"/>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34200B3-EC47-4A5B-A640-7118BF6AD272}"/>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23B9DAF8-7DB4-40CB-85F8-7E02F95C6C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606AED2C-61BA-485C-9DD4-B23B6280F9D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Content Placeholder 8">
            <a:extLst>
              <a:ext uri="{FF2B5EF4-FFF2-40B4-BE49-F238E27FC236}">
                <a16:creationId xmlns:a16="http://schemas.microsoft.com/office/drawing/2014/main" id="{52954B53-2CDF-48B9-9DEE-47D670E30D36}"/>
              </a:ext>
            </a:extLst>
          </p:cNvPr>
          <p:cNvPicPr>
            <a:picLocks noChangeAspect="1"/>
          </p:cNvPicPr>
          <p:nvPr/>
        </p:nvPicPr>
        <p:blipFill>
          <a:blip r:embed="rId4"/>
          <a:stretch>
            <a:fillRect/>
          </a:stretch>
        </p:blipFill>
        <p:spPr>
          <a:xfrm>
            <a:off x="1106738" y="984450"/>
            <a:ext cx="5145883" cy="4135339"/>
          </a:xfrm>
          <a:prstGeom prst="rect">
            <a:avLst/>
          </a:prstGeom>
        </p:spPr>
      </p:pic>
      <p:sp>
        <p:nvSpPr>
          <p:cNvPr id="2" name="Title 1">
            <a:extLst>
              <a:ext uri="{FF2B5EF4-FFF2-40B4-BE49-F238E27FC236}">
                <a16:creationId xmlns:a16="http://schemas.microsoft.com/office/drawing/2014/main" id="{4EEC4D1C-761A-4316-A573-E384482B8098}"/>
              </a:ext>
            </a:extLst>
          </p:cNvPr>
          <p:cNvSpPr>
            <a:spLocks noGrp="1"/>
          </p:cNvSpPr>
          <p:nvPr>
            <p:ph type="title"/>
          </p:nvPr>
        </p:nvSpPr>
        <p:spPr>
          <a:xfrm>
            <a:off x="7218030" y="1356660"/>
            <a:ext cx="3520367" cy="497095"/>
          </a:xfrm>
        </p:spPr>
        <p:txBody>
          <a:bodyPr>
            <a:normAutofit fontScale="90000"/>
          </a:bodyPr>
          <a:lstStyle/>
          <a:p>
            <a:r>
              <a:rPr lang="en-US" dirty="0">
                <a:solidFill>
                  <a:srgbClr val="002060"/>
                </a:solidFill>
                <a:latin typeface="72 Black" panose="020B0A04030603020204" pitchFamily="34" charset="0"/>
                <a:cs typeface="72 Black" panose="020B0A04030603020204" pitchFamily="34" charset="0"/>
              </a:rPr>
              <a:t>timesheets</a:t>
            </a:r>
          </a:p>
        </p:txBody>
      </p:sp>
      <p:sp>
        <p:nvSpPr>
          <p:cNvPr id="14" name="Content Placeholder 13">
            <a:extLst>
              <a:ext uri="{FF2B5EF4-FFF2-40B4-BE49-F238E27FC236}">
                <a16:creationId xmlns:a16="http://schemas.microsoft.com/office/drawing/2014/main" id="{27BF44F9-7C85-4D9E-B7AF-F54F69AC9C40}"/>
              </a:ext>
            </a:extLst>
          </p:cNvPr>
          <p:cNvSpPr>
            <a:spLocks noGrp="1"/>
          </p:cNvSpPr>
          <p:nvPr>
            <p:ph idx="1"/>
          </p:nvPr>
        </p:nvSpPr>
        <p:spPr>
          <a:xfrm>
            <a:off x="6835806" y="2015732"/>
            <a:ext cx="5087969" cy="4099317"/>
          </a:xfrm>
        </p:spPr>
        <p:txBody>
          <a:bodyPr>
            <a:normAutofit fontScale="70000" lnSpcReduction="20000"/>
          </a:bodyPr>
          <a:lstStyle/>
          <a:p>
            <a:r>
              <a:rPr lang="en-US" dirty="0">
                <a:latin typeface="72" panose="020B0503030000000003" pitchFamily="34" charset="0"/>
                <a:cs typeface="72" panose="020B0503030000000003" pitchFamily="34" charset="0"/>
              </a:rPr>
              <a:t>Timesheets need to be submitted for all employees that are a part of the grant (Federal or Match).</a:t>
            </a:r>
          </a:p>
          <a:p>
            <a:r>
              <a:rPr lang="en-US" dirty="0">
                <a:latin typeface="72" panose="020B0503030000000003" pitchFamily="34" charset="0"/>
                <a:cs typeface="72" panose="020B0503030000000003" pitchFamily="34" charset="0"/>
              </a:rPr>
              <a:t>Review timesheets each month to ensure correct information is being submitted.</a:t>
            </a:r>
          </a:p>
          <a:p>
            <a:pPr lvl="1"/>
            <a:r>
              <a:rPr lang="en-US" dirty="0">
                <a:latin typeface="72" panose="020B0503030000000003" pitchFamily="34" charset="0"/>
                <a:cs typeface="72" panose="020B0503030000000003" pitchFamily="34" charset="0"/>
              </a:rPr>
              <a:t>Pay period dates matches dates on employees' paystubs and matches pay period.</a:t>
            </a:r>
          </a:p>
          <a:p>
            <a:pPr lvl="1"/>
            <a:r>
              <a:rPr lang="en-US" dirty="0">
                <a:latin typeface="72" panose="020B0503030000000003" pitchFamily="34" charset="0"/>
                <a:cs typeface="72" panose="020B0503030000000003" pitchFamily="34" charset="0"/>
              </a:rPr>
              <a:t>Hours reported (Federal &amp; Match)</a:t>
            </a:r>
          </a:p>
          <a:p>
            <a:pPr lvl="1"/>
            <a:r>
              <a:rPr lang="en-US" dirty="0">
                <a:latin typeface="72" panose="020B0503030000000003" pitchFamily="34" charset="0"/>
                <a:cs typeface="72" panose="020B0503030000000003" pitchFamily="34" charset="0"/>
              </a:rPr>
              <a:t>Correct Hourly Rate per budget</a:t>
            </a:r>
          </a:p>
          <a:p>
            <a:pPr lvl="1"/>
            <a:r>
              <a:rPr lang="en-US" dirty="0">
                <a:latin typeface="72" panose="020B0503030000000003" pitchFamily="34" charset="0"/>
                <a:cs typeface="72" panose="020B0503030000000003" pitchFamily="34" charset="0"/>
              </a:rPr>
              <a:t>Timesheets have been signed by employee and supervisor.  </a:t>
            </a:r>
            <a:r>
              <a:rPr lang="en-US" b="1" dirty="0">
                <a:solidFill>
                  <a:srgbClr val="008000"/>
                </a:solidFill>
                <a:latin typeface="72" panose="020B0503030000000003" pitchFamily="34" charset="0"/>
                <a:cs typeface="72" panose="020B0503030000000003" pitchFamily="34" charset="0"/>
              </a:rPr>
              <a:t>Timesheets CANNOT BE HAND-WRITTEN except when signed by both “Employee” and “Supervisor”.</a:t>
            </a:r>
          </a:p>
          <a:p>
            <a:pPr lvl="1"/>
            <a:r>
              <a:rPr lang="en-US" dirty="0">
                <a:latin typeface="72" panose="020B0503030000000003" pitchFamily="34" charset="0"/>
                <a:cs typeface="72" panose="020B0503030000000003" pitchFamily="34" charset="0"/>
              </a:rPr>
              <a:t>Position title coincide with position listed within organization’s budget</a:t>
            </a:r>
          </a:p>
          <a:p>
            <a:pPr lvl="1"/>
            <a:r>
              <a:rPr lang="en-US" dirty="0">
                <a:latin typeface="72" panose="020B0503030000000003" pitchFamily="34" charset="0"/>
                <a:cs typeface="72" panose="020B0503030000000003" pitchFamily="34" charset="0"/>
              </a:rPr>
              <a:t>One pay period per timesheet.</a:t>
            </a:r>
          </a:p>
          <a:p>
            <a:pPr lvl="1"/>
            <a:r>
              <a:rPr lang="en-US" dirty="0">
                <a:latin typeface="72" panose="020B0503030000000003" pitchFamily="34" charset="0"/>
                <a:cs typeface="72" panose="020B0503030000000003" pitchFamily="34" charset="0"/>
              </a:rPr>
              <a:t>Weekly hours will be approved as budgeted.</a:t>
            </a:r>
          </a:p>
        </p:txBody>
      </p:sp>
    </p:spTree>
    <p:extLst>
      <p:ext uri="{BB962C8B-B14F-4D97-AF65-F5344CB8AC3E}">
        <p14:creationId xmlns:p14="http://schemas.microsoft.com/office/powerpoint/2010/main" val="936152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669046F-5838-4C7A-BBE8-A77F40FD9C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D5E6CDB-92ED-43A1-9491-C46E2C8E99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21" name="Picture 20">
            <a:extLst>
              <a:ext uri="{FF2B5EF4-FFF2-40B4-BE49-F238E27FC236}">
                <a16:creationId xmlns:a16="http://schemas.microsoft.com/office/drawing/2014/main" id="{7EFCF05C-6070-460B-8E60-12BE3EFD19F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CFD731F1-726F-453E-9516-3058095DE99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BB966BC-DC49-4138-8DEF-B1CD1303392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26" name="Rectangle 25">
              <a:extLst>
                <a:ext uri="{FF2B5EF4-FFF2-40B4-BE49-F238E27FC236}">
                  <a16:creationId xmlns:a16="http://schemas.microsoft.com/office/drawing/2014/main" id="{EDD0BD06-EC5B-4F0E-A221-562BC2BA69B2}"/>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34200B3-EC47-4A5B-A640-7118BF6AD272}"/>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23B9DAF8-7DB4-40CB-85F8-7E02F95C6C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606AED2C-61BA-485C-9DD4-B23B6280F9D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4EEC4D1C-761A-4316-A573-E384482B8098}"/>
              </a:ext>
            </a:extLst>
          </p:cNvPr>
          <p:cNvSpPr>
            <a:spLocks noGrp="1"/>
          </p:cNvSpPr>
          <p:nvPr>
            <p:ph type="title"/>
          </p:nvPr>
        </p:nvSpPr>
        <p:spPr>
          <a:xfrm>
            <a:off x="7024646" y="1349993"/>
            <a:ext cx="4341733" cy="497095"/>
          </a:xfrm>
          <a:effectLst>
            <a:outerShdw blurRad="50800" dist="38100" dir="5400000" algn="t" rotWithShape="0">
              <a:prstClr val="black">
                <a:alpha val="40000"/>
              </a:prstClr>
            </a:outerShdw>
          </a:effectLst>
        </p:spPr>
        <p:txBody>
          <a:bodyPr>
            <a:normAutofit/>
          </a:bodyPr>
          <a:lstStyle/>
          <a:p>
            <a:r>
              <a:rPr lang="en-US" sz="2800" dirty="0">
                <a:solidFill>
                  <a:srgbClr val="002060"/>
                </a:solidFill>
                <a:latin typeface="72 Black" panose="020B0A04030603020204" pitchFamily="34" charset="0"/>
                <a:cs typeface="72 Black" panose="020B0A04030603020204" pitchFamily="34" charset="0"/>
              </a:rPr>
              <a:t>Timesheets (</a:t>
            </a:r>
            <a:r>
              <a:rPr lang="en-US" sz="2800" dirty="0" err="1">
                <a:solidFill>
                  <a:srgbClr val="002060"/>
                </a:solidFill>
                <a:latin typeface="72 Black" panose="020B0A04030603020204" pitchFamily="34" charset="0"/>
                <a:cs typeface="72 Black" panose="020B0A04030603020204" pitchFamily="34" charset="0"/>
              </a:rPr>
              <a:t>cont</a:t>
            </a:r>
            <a:r>
              <a:rPr lang="en-US" sz="2800" dirty="0">
                <a:solidFill>
                  <a:srgbClr val="002060"/>
                </a:solidFill>
                <a:latin typeface="72 Black" panose="020B0A04030603020204" pitchFamily="34" charset="0"/>
                <a:cs typeface="72 Black" panose="020B0A04030603020204" pitchFamily="34" charset="0"/>
              </a:rPr>
              <a:t>)</a:t>
            </a:r>
          </a:p>
        </p:txBody>
      </p:sp>
      <p:sp>
        <p:nvSpPr>
          <p:cNvPr id="14" name="Content Placeholder 13">
            <a:extLst>
              <a:ext uri="{FF2B5EF4-FFF2-40B4-BE49-F238E27FC236}">
                <a16:creationId xmlns:a16="http://schemas.microsoft.com/office/drawing/2014/main" id="{27BF44F9-7C85-4D9E-B7AF-F54F69AC9C40}"/>
              </a:ext>
            </a:extLst>
          </p:cNvPr>
          <p:cNvSpPr>
            <a:spLocks noGrp="1"/>
          </p:cNvSpPr>
          <p:nvPr>
            <p:ph idx="1"/>
          </p:nvPr>
        </p:nvSpPr>
        <p:spPr>
          <a:xfrm>
            <a:off x="6835806" y="2015732"/>
            <a:ext cx="5087969" cy="3781385"/>
          </a:xfrm>
        </p:spPr>
        <p:txBody>
          <a:bodyPr>
            <a:normAutofit/>
          </a:bodyPr>
          <a:lstStyle/>
          <a:p>
            <a:pPr lvl="1"/>
            <a:r>
              <a:rPr lang="en-US" dirty="0">
                <a:latin typeface="72" panose="020B0503030000000003" pitchFamily="34" charset="0"/>
                <a:cs typeface="72" panose="020B0503030000000003" pitchFamily="34" charset="0"/>
              </a:rPr>
              <a:t>All timesheets should reflect military time.</a:t>
            </a:r>
          </a:p>
        </p:txBody>
      </p:sp>
      <p:pic>
        <p:nvPicPr>
          <p:cNvPr id="3" name="Picture 2">
            <a:extLst>
              <a:ext uri="{FF2B5EF4-FFF2-40B4-BE49-F238E27FC236}">
                <a16:creationId xmlns:a16="http://schemas.microsoft.com/office/drawing/2014/main" id="{7F192CC0-FB08-8D9C-589A-D8B3E5EE62A1}"/>
              </a:ext>
            </a:extLst>
          </p:cNvPr>
          <p:cNvPicPr>
            <a:picLocks noChangeAspect="1"/>
          </p:cNvPicPr>
          <p:nvPr/>
        </p:nvPicPr>
        <p:blipFill>
          <a:blip r:embed="rId4"/>
          <a:stretch>
            <a:fillRect/>
          </a:stretch>
        </p:blipFill>
        <p:spPr>
          <a:xfrm>
            <a:off x="944993" y="812507"/>
            <a:ext cx="5451671" cy="4466452"/>
          </a:xfrm>
          <a:prstGeom prst="rect">
            <a:avLst/>
          </a:prstGeom>
        </p:spPr>
      </p:pic>
    </p:spTree>
    <p:extLst>
      <p:ext uri="{BB962C8B-B14F-4D97-AF65-F5344CB8AC3E}">
        <p14:creationId xmlns:p14="http://schemas.microsoft.com/office/powerpoint/2010/main" val="310584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 company name&#10;&#10;Description automatically generated">
            <a:extLst>
              <a:ext uri="{FF2B5EF4-FFF2-40B4-BE49-F238E27FC236}">
                <a16:creationId xmlns:a16="http://schemas.microsoft.com/office/drawing/2014/main" id="{AE89DAE7-7198-DB41-C19E-75F1F01F3E4D}"/>
              </a:ext>
            </a:extLst>
          </p:cNvPr>
          <p:cNvPicPr>
            <a:picLocks noChangeAspect="1"/>
          </p:cNvPicPr>
          <p:nvPr/>
        </p:nvPicPr>
        <p:blipFill>
          <a:blip r:embed="rId2"/>
          <a:stretch>
            <a:fillRect/>
          </a:stretch>
        </p:blipFill>
        <p:spPr>
          <a:xfrm>
            <a:off x="2017336" y="1840081"/>
            <a:ext cx="7654565" cy="2572528"/>
          </a:xfrm>
          <a:prstGeom prst="rect">
            <a:avLst/>
          </a:prstGeom>
          <a:effectLst>
            <a:outerShdw blurRad="50800" dist="101600" dir="8100000" algn="tr" rotWithShape="0">
              <a:prstClr val="black">
                <a:alpha val="40000"/>
              </a:prstClr>
            </a:outerShdw>
          </a:effectLst>
        </p:spPr>
      </p:pic>
    </p:spTree>
    <p:extLst>
      <p:ext uri="{BB962C8B-B14F-4D97-AF65-F5344CB8AC3E}">
        <p14:creationId xmlns:p14="http://schemas.microsoft.com/office/powerpoint/2010/main" val="28047261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22191291-B071-27F5-2141-8224E7974D68}"/>
              </a:ext>
            </a:extLst>
          </p:cNvPr>
          <p:cNvPicPr>
            <a:picLocks noGrp="1" noChangeAspect="1"/>
          </p:cNvPicPr>
          <p:nvPr>
            <p:ph idx="1"/>
          </p:nvPr>
        </p:nvPicPr>
        <p:blipFill>
          <a:blip r:embed="rId3"/>
          <a:stretch>
            <a:fillRect/>
          </a:stretch>
        </p:blipFill>
        <p:spPr>
          <a:xfrm>
            <a:off x="339365" y="480058"/>
            <a:ext cx="11547835" cy="637793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879460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39DC-11A8-4DBF-B1CC-7C8192FF9370}"/>
              </a:ext>
            </a:extLst>
          </p:cNvPr>
          <p:cNvSpPr>
            <a:spLocks noGrp="1"/>
          </p:cNvSpPr>
          <p:nvPr>
            <p:ph type="title"/>
          </p:nvPr>
        </p:nvSpPr>
        <p:spPr>
          <a:xfrm>
            <a:off x="1451579" y="1176824"/>
            <a:ext cx="9603275" cy="463866"/>
          </a:xfrm>
          <a:effectLst>
            <a:outerShdw blurRad="50800" dist="63500" dir="2700000" algn="tl" rotWithShape="0">
              <a:prstClr val="black">
                <a:alpha val="40000"/>
              </a:prstClr>
            </a:outerShdw>
          </a:effectLst>
        </p:spPr>
        <p:txBody>
          <a:bodyPr>
            <a:noAutofit/>
          </a:bodyPr>
          <a:lstStyle/>
          <a:p>
            <a:r>
              <a:rPr lang="en-US" sz="4400" dirty="0">
                <a:solidFill>
                  <a:srgbClr val="002060"/>
                </a:solidFill>
                <a:latin typeface="72 Black" panose="020B0A04030603020204" pitchFamily="34" charset="0"/>
                <a:cs typeface="72 Black" panose="020B0A04030603020204" pitchFamily="34" charset="0"/>
              </a:rPr>
              <a:t>Match</a:t>
            </a:r>
          </a:p>
        </p:txBody>
      </p:sp>
      <p:sp>
        <p:nvSpPr>
          <p:cNvPr id="3" name="Content Placeholder 2">
            <a:extLst>
              <a:ext uri="{FF2B5EF4-FFF2-40B4-BE49-F238E27FC236}">
                <a16:creationId xmlns:a16="http://schemas.microsoft.com/office/drawing/2014/main" id="{A1948F37-1DD2-4D4A-BEC7-A196F37F5FA4}"/>
              </a:ext>
            </a:extLst>
          </p:cNvPr>
          <p:cNvSpPr>
            <a:spLocks noGrp="1"/>
          </p:cNvSpPr>
          <p:nvPr>
            <p:ph idx="1"/>
          </p:nvPr>
        </p:nvSpPr>
        <p:spPr>
          <a:xfrm>
            <a:off x="1451579" y="1853754"/>
            <a:ext cx="9603275" cy="4058774"/>
          </a:xfrm>
        </p:spPr>
        <p:txBody>
          <a:bodyPr>
            <a:normAutofit fontScale="92500" lnSpcReduction="20000"/>
          </a:bodyPr>
          <a:lstStyle/>
          <a:p>
            <a:r>
              <a:rPr lang="en-US" b="1" dirty="0">
                <a:latin typeface="72" panose="020B0503030000000003" pitchFamily="34" charset="0"/>
                <a:cs typeface="72" panose="020B0503030000000003" pitchFamily="34" charset="0"/>
              </a:rPr>
              <a:t>Match reporting will commence October 1, 2024 – September 30, 2025, grant year.</a:t>
            </a:r>
          </a:p>
          <a:p>
            <a:r>
              <a:rPr lang="en-US" b="1" dirty="0">
                <a:solidFill>
                  <a:srgbClr val="008000"/>
                </a:solidFill>
                <a:latin typeface="72" panose="020B0503030000000003" pitchFamily="34" charset="0"/>
                <a:cs typeface="72" panose="020B0503030000000003" pitchFamily="34" charset="0"/>
              </a:rPr>
              <a:t>VOCA </a:t>
            </a:r>
            <a:r>
              <a:rPr lang="en-US" b="1" dirty="0">
                <a:latin typeface="72" panose="020B0503030000000003" pitchFamily="34" charset="0"/>
                <a:cs typeface="72" panose="020B0503030000000003" pitchFamily="34" charset="0"/>
              </a:rPr>
              <a:t>- MATCH REQUIREMENT:</a:t>
            </a:r>
            <a:r>
              <a:rPr lang="en-US" dirty="0">
                <a:latin typeface="72" panose="020B0503030000000003" pitchFamily="34" charset="0"/>
                <a:cs typeface="72" panose="020B0503030000000003" pitchFamily="34" charset="0"/>
              </a:rPr>
              <a:t> For previously funded organizations, the organization must contribute no less than 20% of the federal portion of the project.</a:t>
            </a:r>
          </a:p>
          <a:p>
            <a:pPr marL="0" indent="0">
              <a:buNone/>
            </a:pPr>
            <a:r>
              <a:rPr lang="en-US" b="1" dirty="0">
                <a:latin typeface="72" panose="020B0503030000000003" pitchFamily="34" charset="0"/>
                <a:cs typeface="72" panose="020B0503030000000003" pitchFamily="34" charset="0"/>
              </a:rPr>
              <a:t>          MATCH FORMULA: </a:t>
            </a:r>
            <a:r>
              <a:rPr lang="en-US" dirty="0">
                <a:latin typeface="72" panose="020B0503030000000003" pitchFamily="34" charset="0"/>
                <a:cs typeface="72" panose="020B0503030000000003" pitchFamily="34" charset="0"/>
              </a:rPr>
              <a:t>(Federal Funds Requested x 20)/80 = Required Match </a:t>
            </a:r>
          </a:p>
          <a:p>
            <a:r>
              <a:rPr lang="en-US" b="1" dirty="0">
                <a:solidFill>
                  <a:srgbClr val="008000"/>
                </a:solidFill>
                <a:latin typeface="72" panose="020B0503030000000003" pitchFamily="34" charset="0"/>
                <a:cs typeface="72" panose="020B0503030000000003" pitchFamily="34" charset="0"/>
              </a:rPr>
              <a:t>STOP/VAWA</a:t>
            </a:r>
            <a:r>
              <a:rPr lang="en-US" dirty="0">
                <a:latin typeface="72" panose="020B0503030000000003" pitchFamily="34" charset="0"/>
                <a:cs typeface="72" panose="020B0503030000000003" pitchFamily="34" charset="0"/>
              </a:rPr>
              <a:t> – </a:t>
            </a:r>
            <a:r>
              <a:rPr lang="en-US" b="1" dirty="0">
                <a:latin typeface="72" panose="020B0503030000000003" pitchFamily="34" charset="0"/>
                <a:cs typeface="72" panose="020B0503030000000003" pitchFamily="34" charset="0"/>
              </a:rPr>
              <a:t>MATCH REQUIREMENT</a:t>
            </a:r>
            <a:r>
              <a:rPr lang="en-US" dirty="0">
                <a:latin typeface="72" panose="020B0503030000000003" pitchFamily="34" charset="0"/>
                <a:cs typeface="72" panose="020B0503030000000003" pitchFamily="34" charset="0"/>
              </a:rPr>
              <a:t>:  The organization is required to provide a 28% match of the Federal portion of the project.</a:t>
            </a:r>
          </a:p>
          <a:p>
            <a:pPr marL="457200" lvl="1" indent="0">
              <a:buNone/>
            </a:pPr>
            <a:r>
              <a:rPr lang="en-US" dirty="0">
                <a:latin typeface="72" panose="020B0503030000000003" pitchFamily="34" charset="0"/>
                <a:cs typeface="72" panose="020B0503030000000003" pitchFamily="34" charset="0"/>
              </a:rPr>
              <a:t>   </a:t>
            </a:r>
            <a:r>
              <a:rPr lang="en-US" sz="2000" b="1" dirty="0">
                <a:latin typeface="72" panose="020B0503030000000003" pitchFamily="34" charset="0"/>
                <a:cs typeface="72" panose="020B0503030000000003" pitchFamily="34" charset="0"/>
              </a:rPr>
              <a:t>MATCH FORMULA:</a:t>
            </a:r>
            <a:r>
              <a:rPr lang="en-US" sz="2000" dirty="0">
                <a:latin typeface="72" panose="020B0503030000000003" pitchFamily="34" charset="0"/>
                <a:cs typeface="72" panose="020B0503030000000003" pitchFamily="34" charset="0"/>
              </a:rPr>
              <a:t>  (Federal Funds Requested x 28%) = Required Match</a:t>
            </a:r>
          </a:p>
          <a:p>
            <a:r>
              <a:rPr lang="en-US" b="1" dirty="0">
                <a:solidFill>
                  <a:srgbClr val="008000"/>
                </a:solidFill>
                <a:latin typeface="72" panose="020B0503030000000003" pitchFamily="34" charset="0"/>
                <a:cs typeface="72" panose="020B0503030000000003" pitchFamily="34" charset="0"/>
              </a:rPr>
              <a:t>FVPSA </a:t>
            </a:r>
            <a:r>
              <a:rPr lang="en-US" dirty="0">
                <a:latin typeface="72" panose="020B0503030000000003" pitchFamily="34" charset="0"/>
                <a:cs typeface="72" panose="020B0503030000000003" pitchFamily="34" charset="0"/>
              </a:rPr>
              <a:t>– </a:t>
            </a:r>
            <a:r>
              <a:rPr lang="en-US" b="1" dirty="0">
                <a:latin typeface="72" panose="020B0503030000000003" pitchFamily="34" charset="0"/>
                <a:cs typeface="72" panose="020B0503030000000003" pitchFamily="34" charset="0"/>
              </a:rPr>
              <a:t>MATCH REQUIREMENT</a:t>
            </a:r>
            <a:r>
              <a:rPr lang="en-US" dirty="0">
                <a:latin typeface="72" panose="020B0503030000000003" pitchFamily="34" charset="0"/>
                <a:cs typeface="72" panose="020B0503030000000003" pitchFamily="34" charset="0"/>
              </a:rPr>
              <a:t>:  The organization is required to provide no less than 20% of the Federal portion of the project.</a:t>
            </a:r>
          </a:p>
          <a:p>
            <a:pPr marL="0" indent="0">
              <a:buNone/>
            </a:pPr>
            <a:r>
              <a:rPr lang="en-US" dirty="0">
                <a:latin typeface="72" panose="020B0503030000000003" pitchFamily="34" charset="0"/>
                <a:cs typeface="72" panose="020B0503030000000003" pitchFamily="34" charset="0"/>
              </a:rPr>
              <a:t>          </a:t>
            </a:r>
            <a:r>
              <a:rPr lang="en-US" b="1" dirty="0">
                <a:latin typeface="72" panose="020B0503030000000003" pitchFamily="34" charset="0"/>
                <a:cs typeface="72" panose="020B0503030000000003" pitchFamily="34" charset="0"/>
              </a:rPr>
              <a:t>MATCH FORMULA:  </a:t>
            </a:r>
            <a:r>
              <a:rPr lang="en-US" dirty="0">
                <a:latin typeface="72" panose="020B0503030000000003" pitchFamily="34" charset="0"/>
                <a:cs typeface="72" panose="020B0503030000000003" pitchFamily="34" charset="0"/>
              </a:rPr>
              <a:t>(Federal Funds Requested x 20%) = Required Match</a:t>
            </a:r>
          </a:p>
        </p:txBody>
      </p:sp>
    </p:spTree>
    <p:extLst>
      <p:ext uri="{BB962C8B-B14F-4D97-AF65-F5344CB8AC3E}">
        <p14:creationId xmlns:p14="http://schemas.microsoft.com/office/powerpoint/2010/main" val="3901769080"/>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39DC-11A8-4DBF-B1CC-7C8192FF9370}"/>
              </a:ext>
            </a:extLst>
          </p:cNvPr>
          <p:cNvSpPr>
            <a:spLocks noGrp="1"/>
          </p:cNvSpPr>
          <p:nvPr>
            <p:ph type="title"/>
          </p:nvPr>
        </p:nvSpPr>
        <p:spPr>
          <a:xfrm>
            <a:off x="1451579" y="1389888"/>
            <a:ext cx="9603275" cy="463866"/>
          </a:xfrm>
        </p:spPr>
        <p:txBody>
          <a:bodyPr>
            <a:noAutofit/>
          </a:bodyPr>
          <a:lstStyle/>
          <a:p>
            <a:r>
              <a:rPr lang="en-US" dirty="0">
                <a:solidFill>
                  <a:srgbClr val="002060"/>
                </a:solidFill>
                <a:latin typeface="72 Black" panose="020B0A04030603020204" pitchFamily="34" charset="0"/>
                <a:cs typeface="72 Black" panose="020B0A04030603020204" pitchFamily="34" charset="0"/>
              </a:rPr>
              <a:t>Match </a:t>
            </a:r>
            <a:r>
              <a:rPr lang="en-US" dirty="0" err="1">
                <a:solidFill>
                  <a:srgbClr val="002060"/>
                </a:solidFill>
                <a:latin typeface="72 Black" panose="020B0A04030603020204" pitchFamily="34" charset="0"/>
                <a:cs typeface="72 Black" panose="020B0A04030603020204" pitchFamily="34" charset="0"/>
              </a:rPr>
              <a:t>con’t</a:t>
            </a:r>
            <a:endParaRPr lang="en-US" dirty="0">
              <a:solidFill>
                <a:srgbClr val="002060"/>
              </a:solidFill>
              <a:latin typeface="72 Black" panose="020B0A04030603020204" pitchFamily="34" charset="0"/>
              <a:cs typeface="72 Black" panose="020B0A04030603020204" pitchFamily="34" charset="0"/>
            </a:endParaRPr>
          </a:p>
        </p:txBody>
      </p:sp>
      <p:sp>
        <p:nvSpPr>
          <p:cNvPr id="3" name="Content Placeholder 2">
            <a:extLst>
              <a:ext uri="{FF2B5EF4-FFF2-40B4-BE49-F238E27FC236}">
                <a16:creationId xmlns:a16="http://schemas.microsoft.com/office/drawing/2014/main" id="{A1948F37-1DD2-4D4A-BEC7-A196F37F5FA4}"/>
              </a:ext>
            </a:extLst>
          </p:cNvPr>
          <p:cNvSpPr>
            <a:spLocks noGrp="1"/>
          </p:cNvSpPr>
          <p:nvPr>
            <p:ph idx="1"/>
          </p:nvPr>
        </p:nvSpPr>
        <p:spPr>
          <a:xfrm>
            <a:off x="1451579" y="1853754"/>
            <a:ext cx="9603275" cy="4117278"/>
          </a:xfrm>
        </p:spPr>
        <p:txBody>
          <a:bodyPr>
            <a:normAutofit/>
          </a:bodyPr>
          <a:lstStyle/>
          <a:p>
            <a:r>
              <a:rPr lang="en-US" dirty="0">
                <a:latin typeface="72" panose="020B0503030000000003" pitchFamily="34" charset="0"/>
                <a:cs typeface="72" panose="020B0503030000000003" pitchFamily="34" charset="0"/>
              </a:rPr>
              <a:t>Match funds are restricted in the same manner as federal victim assistance funds and must be expended within the grant period.</a:t>
            </a:r>
          </a:p>
          <a:p>
            <a:r>
              <a:rPr lang="en-US" dirty="0">
                <a:latin typeface="72" panose="020B0503030000000003" pitchFamily="34" charset="0"/>
                <a:cs typeface="72" panose="020B0503030000000003" pitchFamily="34" charset="0"/>
              </a:rPr>
              <a:t>Once an expense is designated as match for a federal grant, it cannot be used as match on another federal grant.</a:t>
            </a:r>
          </a:p>
          <a:p>
            <a:r>
              <a:rPr lang="en-US" dirty="0">
                <a:latin typeface="72" panose="020B0503030000000003" pitchFamily="34" charset="0"/>
                <a:cs typeface="72" panose="020B0503030000000003" pitchFamily="34" charset="0"/>
              </a:rPr>
              <a:t>The purpose of matching contributions is to increase the amount of resources available to the projects supported by grant funds.</a:t>
            </a:r>
          </a:p>
          <a:p>
            <a:r>
              <a:rPr lang="en-US" dirty="0">
                <a:latin typeface="72" panose="020B0503030000000003" pitchFamily="34" charset="0"/>
                <a:cs typeface="72" panose="020B0503030000000003" pitchFamily="34" charset="0"/>
              </a:rPr>
              <a:t>A few acceptable examples of in-kind match funds include office space, building depreciation value, employer benefits, donations for victims, staff salary, and volunteer time that has been equated to a dollar amount.</a:t>
            </a:r>
          </a:p>
        </p:txBody>
      </p:sp>
    </p:spTree>
    <p:extLst>
      <p:ext uri="{BB962C8B-B14F-4D97-AF65-F5344CB8AC3E}">
        <p14:creationId xmlns:p14="http://schemas.microsoft.com/office/powerpoint/2010/main" val="2390965223"/>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522F-B667-4F32-A02A-A27B5DF872FF}"/>
              </a:ext>
            </a:extLst>
          </p:cNvPr>
          <p:cNvSpPr>
            <a:spLocks noGrp="1"/>
          </p:cNvSpPr>
          <p:nvPr>
            <p:ph type="title"/>
          </p:nvPr>
        </p:nvSpPr>
        <p:spPr>
          <a:xfrm>
            <a:off x="1451579" y="1417320"/>
            <a:ext cx="9603275" cy="436434"/>
          </a:xfrm>
        </p:spPr>
        <p:txBody>
          <a:bodyPr>
            <a:noAutofit/>
          </a:bodyPr>
          <a:lstStyle/>
          <a:p>
            <a:r>
              <a:rPr lang="en-US" dirty="0">
                <a:solidFill>
                  <a:srgbClr val="002060"/>
                </a:solidFill>
                <a:latin typeface="72 Black" panose="020B0A04030603020204" pitchFamily="34" charset="0"/>
                <a:cs typeface="72 Black" panose="020B0A04030603020204" pitchFamily="34" charset="0"/>
              </a:rPr>
              <a:t>Volunteers</a:t>
            </a:r>
          </a:p>
        </p:txBody>
      </p:sp>
      <p:sp>
        <p:nvSpPr>
          <p:cNvPr id="3" name="Content Placeholder 2">
            <a:extLst>
              <a:ext uri="{FF2B5EF4-FFF2-40B4-BE49-F238E27FC236}">
                <a16:creationId xmlns:a16="http://schemas.microsoft.com/office/drawing/2014/main" id="{11B032B0-4AE6-47F2-89C1-4616DB6A1CF7}"/>
              </a:ext>
            </a:extLst>
          </p:cNvPr>
          <p:cNvSpPr>
            <a:spLocks noGrp="1"/>
          </p:cNvSpPr>
          <p:nvPr>
            <p:ph idx="1"/>
          </p:nvPr>
        </p:nvSpPr>
        <p:spPr>
          <a:xfrm>
            <a:off x="1451579" y="2015732"/>
            <a:ext cx="9603275" cy="3857167"/>
          </a:xfrm>
        </p:spPr>
        <p:txBody>
          <a:bodyPr>
            <a:normAutofit fontScale="92500" lnSpcReduction="10000"/>
          </a:bodyPr>
          <a:lstStyle/>
          <a:p>
            <a:r>
              <a:rPr lang="en-US" dirty="0">
                <a:latin typeface="72" panose="020B0503030000000003" pitchFamily="34" charset="0"/>
                <a:cs typeface="72" panose="020B0503030000000003" pitchFamily="34" charset="0"/>
              </a:rPr>
              <a:t>All VOCA recipients are required to utilize volunteers in their victim services program.</a:t>
            </a:r>
          </a:p>
          <a:p>
            <a:r>
              <a:rPr lang="en-US" dirty="0">
                <a:latin typeface="72" panose="020B0503030000000003" pitchFamily="34" charset="0"/>
                <a:cs typeface="72" panose="020B0503030000000003" pitchFamily="34" charset="0"/>
              </a:rPr>
              <a:t>Volunteers must provide services that impact victims.</a:t>
            </a:r>
          </a:p>
          <a:p>
            <a:r>
              <a:rPr lang="en-US" dirty="0">
                <a:latin typeface="72" panose="020B0503030000000003" pitchFamily="34" charset="0"/>
                <a:cs typeface="72" panose="020B0503030000000003" pitchFamily="34" charset="0"/>
              </a:rPr>
              <a:t>Volunteer hours are a good source of in-kind income that can be used to help fulfill the proposed project’s match requirement.	</a:t>
            </a:r>
          </a:p>
          <a:p>
            <a:pPr lvl="1"/>
            <a:r>
              <a:rPr lang="en-US" dirty="0">
                <a:latin typeface="72" panose="020B0503030000000003" pitchFamily="34" charset="0"/>
                <a:cs typeface="72" panose="020B0503030000000003" pitchFamily="34" charset="0"/>
              </a:rPr>
              <a:t>DFA values volunteer hours at $27.74/hour.</a:t>
            </a:r>
          </a:p>
          <a:p>
            <a:pPr lvl="1"/>
            <a:r>
              <a:rPr lang="en-US" dirty="0">
                <a:latin typeface="72" panose="020B0503030000000003" pitchFamily="34" charset="0"/>
                <a:cs typeface="72" panose="020B0503030000000003" pitchFamily="34" charset="0"/>
              </a:rPr>
              <a:t>Neither Board members nor employees are eligible to be counted as volunteers.</a:t>
            </a:r>
          </a:p>
          <a:p>
            <a:r>
              <a:rPr lang="en-US" dirty="0">
                <a:latin typeface="72" panose="020B0503030000000003" pitchFamily="34" charset="0"/>
                <a:cs typeface="72" panose="020B0503030000000003" pitchFamily="34" charset="0"/>
              </a:rPr>
              <a:t>Trouble finding volunteers?  </a:t>
            </a:r>
          </a:p>
          <a:p>
            <a:pPr lvl="1"/>
            <a:r>
              <a:rPr lang="en-US" dirty="0">
                <a:latin typeface="72" panose="020B0503030000000003" pitchFamily="34" charset="0"/>
                <a:cs typeface="72" panose="020B0503030000000003" pitchFamily="34" charset="0"/>
              </a:rPr>
              <a:t>Local colleges</a:t>
            </a:r>
          </a:p>
          <a:p>
            <a:pPr lvl="1"/>
            <a:r>
              <a:rPr lang="en-US" dirty="0">
                <a:latin typeface="72" panose="020B0503030000000003" pitchFamily="34" charset="0"/>
                <a:cs typeface="72" panose="020B0503030000000003" pitchFamily="34" charset="0"/>
              </a:rPr>
              <a:t>Church groups</a:t>
            </a:r>
          </a:p>
          <a:p>
            <a:pPr lvl="1"/>
            <a:r>
              <a:rPr lang="en-US" dirty="0">
                <a:latin typeface="72" panose="020B0503030000000003" pitchFamily="34" charset="0"/>
                <a:cs typeface="72" panose="020B0503030000000003" pitchFamily="34" charset="0"/>
              </a:rPr>
              <a:t>Service Clubs (Rotary, Lions Club, Kiwanis Club)</a:t>
            </a:r>
          </a:p>
          <a:p>
            <a:pPr marL="457200" lvl="1" indent="0">
              <a:buNone/>
            </a:pPr>
            <a:endParaRPr lang="en-US" dirty="0"/>
          </a:p>
          <a:p>
            <a:pPr lvl="1"/>
            <a:endParaRPr lang="en-US" dirty="0"/>
          </a:p>
        </p:txBody>
      </p:sp>
    </p:spTree>
    <p:extLst>
      <p:ext uri="{BB962C8B-B14F-4D97-AF65-F5344CB8AC3E}">
        <p14:creationId xmlns:p14="http://schemas.microsoft.com/office/powerpoint/2010/main" val="3918656754"/>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1" name="Picture 14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3" name="Straight Connector 14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7" name="Rectangle 14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9B1B042-B872-2D56-CEFC-05690990CBD7}"/>
              </a:ext>
            </a:extLst>
          </p:cNvPr>
          <p:cNvSpPr>
            <a:spLocks noGrp="1"/>
          </p:cNvSpPr>
          <p:nvPr>
            <p:ph type="title"/>
          </p:nvPr>
        </p:nvSpPr>
        <p:spPr>
          <a:xfrm>
            <a:off x="659301" y="1474969"/>
            <a:ext cx="2823919" cy="1868760"/>
          </a:xfrm>
          <a:effectLst>
            <a:outerShdw blurRad="50800" dist="38100" dir="8100000" algn="tr" rotWithShape="0">
              <a:prstClr val="black">
                <a:alpha val="40000"/>
              </a:prstClr>
            </a:outerShdw>
          </a:effectLst>
        </p:spPr>
        <p:txBody>
          <a:bodyPr vert="horz" lIns="91440" tIns="45720" rIns="91440" bIns="0" rtlCol="0" anchor="b">
            <a:normAutofit/>
          </a:bodyPr>
          <a:lstStyle/>
          <a:p>
            <a:r>
              <a:rPr lang="en-US" sz="4000" b="1" dirty="0">
                <a:solidFill>
                  <a:srgbClr val="002060"/>
                </a:solidFill>
                <a:latin typeface="72 Black" panose="020B0A04030603020204" pitchFamily="34" charset="0"/>
                <a:cs typeface="72 Black" panose="020B0A04030603020204" pitchFamily="34" charset="0"/>
              </a:rPr>
              <a:t>REPORTS</a:t>
            </a:r>
          </a:p>
        </p:txBody>
      </p:sp>
      <p:cxnSp>
        <p:nvCxnSpPr>
          <p:cNvPr id="151" name="Straight Connector 15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53" name="Group 15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54" name="Rectangle 15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7" name="Rectangle 15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E740A1B9-CB1E-DBF2-446D-5292260B5032}"/>
              </a:ext>
            </a:extLst>
          </p:cNvPr>
          <p:cNvPicPr>
            <a:picLocks noGrp="1" noChangeAspect="1"/>
          </p:cNvPicPr>
          <p:nvPr>
            <p:ph type="pic" idx="1"/>
          </p:nvPr>
        </p:nvPicPr>
        <p:blipFill rotWithShape="1">
          <a:blip r:embed="rId4"/>
          <a:srcRect l="3438" r="3440" b="1"/>
          <a:stretch/>
        </p:blipFill>
        <p:spPr>
          <a:xfrm>
            <a:off x="3973671" y="481108"/>
            <a:ext cx="7565833" cy="5149100"/>
          </a:xfrm>
          <a:prstGeom prst="rect">
            <a:avLst/>
          </a:prstGeom>
          <a:effectLst>
            <a:outerShdw blurRad="50800" dist="38100" dir="8100000" algn="tr" rotWithShape="0">
              <a:prstClr val="black">
                <a:alpha val="40000"/>
              </a:prstClr>
            </a:outerShdw>
          </a:effectLst>
        </p:spPr>
      </p:pic>
      <p:pic>
        <p:nvPicPr>
          <p:cNvPr id="159" name="Picture 15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1" name="Straight Connector 16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804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6B04CFB-FAE5-47DD-9B3E-4E9BA7A89CC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21" name="Picture 20">
            <a:extLst>
              <a:ext uri="{FF2B5EF4-FFF2-40B4-BE49-F238E27FC236}">
                <a16:creationId xmlns:a16="http://schemas.microsoft.com/office/drawing/2014/main" id="{16EFE474-4FE0-4E8F-8F09-5ED2C9E76A8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CF8B8C81-54DC-4AF5-B682-3A2C70A6B55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3B770B7D-3C5C-4682-8DF0-20783592F3B6}"/>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6893E11-7EC1-4EB6-A2A8-0B693F8FE576}"/>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622F7FD7-8884-4FD5-95AB-0B5C6033AD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EE68D41B-9286-479F-9AB7-678C8E348D7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Content Placeholder 3">
            <a:extLst>
              <a:ext uri="{FF2B5EF4-FFF2-40B4-BE49-F238E27FC236}">
                <a16:creationId xmlns:a16="http://schemas.microsoft.com/office/drawing/2014/main" id="{DBD4AC65-FE69-4813-9037-94454F19F39D}"/>
              </a:ext>
            </a:extLst>
          </p:cNvPr>
          <p:cNvPicPr>
            <a:picLocks noGrp="1"/>
          </p:cNvPicPr>
          <p:nvPr>
            <p:ph idx="1"/>
          </p:nvPr>
        </p:nvPicPr>
        <p:blipFill rotWithShape="1">
          <a:blip r:embed="rId4"/>
          <a:stretch/>
        </p:blipFill>
        <p:spPr bwMode="auto">
          <a:xfrm>
            <a:off x="4455184" y="976902"/>
            <a:ext cx="6599668" cy="4136402"/>
          </a:xfrm>
          <a:prstGeom prst="rect">
            <a:avLst/>
          </a:prstGeom>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7A33461-5D06-4112-8AEA-10C0F740E981}"/>
              </a:ext>
            </a:extLst>
          </p:cNvPr>
          <p:cNvSpPr>
            <a:spLocks noGrp="1"/>
          </p:cNvSpPr>
          <p:nvPr>
            <p:ph type="title"/>
          </p:nvPr>
        </p:nvSpPr>
        <p:spPr>
          <a:xfrm>
            <a:off x="408373" y="1474969"/>
            <a:ext cx="3421358" cy="1868760"/>
          </a:xfrm>
        </p:spPr>
        <p:txBody>
          <a:bodyPr vert="horz" lIns="91440" tIns="45720" rIns="91440" bIns="0" rtlCol="0" anchor="b">
            <a:normAutofit/>
          </a:bodyPr>
          <a:lstStyle/>
          <a:p>
            <a:r>
              <a:rPr lang="en-US" sz="1800" dirty="0">
                <a:solidFill>
                  <a:srgbClr val="002060"/>
                </a:solidFill>
                <a:latin typeface="72 Black" panose="020B0A04030603020204" pitchFamily="34" charset="0"/>
                <a:cs typeface="72 Black" panose="020B0A04030603020204" pitchFamily="34" charset="0"/>
              </a:rPr>
              <a:t>Initiating  Performance Reports in IGS Connect</a:t>
            </a:r>
          </a:p>
        </p:txBody>
      </p:sp>
    </p:spTree>
    <p:extLst>
      <p:ext uri="{BB962C8B-B14F-4D97-AF65-F5344CB8AC3E}">
        <p14:creationId xmlns:p14="http://schemas.microsoft.com/office/powerpoint/2010/main" val="1374240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4" name="Rectangle 30">
            <a:extLst>
              <a:ext uri="{FF2B5EF4-FFF2-40B4-BE49-F238E27FC236}">
                <a16:creationId xmlns:a16="http://schemas.microsoft.com/office/drawing/2014/main" id="{0CABCAE3-64FC-4149-819F-2C18128241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5" name="Picture 32">
            <a:extLst>
              <a:ext uri="{FF2B5EF4-FFF2-40B4-BE49-F238E27FC236}">
                <a16:creationId xmlns:a16="http://schemas.microsoft.com/office/drawing/2014/main" id="{012FDCFE-9AD2-4D8A-8CBF-B3AA37EBF6D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6" name="Straight Connector 34">
            <a:extLst>
              <a:ext uri="{FF2B5EF4-FFF2-40B4-BE49-F238E27FC236}">
                <a16:creationId xmlns:a16="http://schemas.microsoft.com/office/drawing/2014/main" id="{FBD463FC-4CA8-4FF4-85A3-AF9F4B98D2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6">
            <a:extLst>
              <a:ext uri="{FF2B5EF4-FFF2-40B4-BE49-F238E27FC236}">
                <a16:creationId xmlns:a16="http://schemas.microsoft.com/office/drawing/2014/main" id="{BECF35C3-8B44-4F4B-BD25-4C01823DB2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8" name="Rectangle 38">
            <a:extLst>
              <a:ext uri="{FF2B5EF4-FFF2-40B4-BE49-F238E27FC236}">
                <a16:creationId xmlns:a16="http://schemas.microsoft.com/office/drawing/2014/main" id="{9AB26DBC-1F7F-4AC0-A88C-69712701E6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40">
            <a:extLst>
              <a:ext uri="{FF2B5EF4-FFF2-40B4-BE49-F238E27FC236}">
                <a16:creationId xmlns:a16="http://schemas.microsoft.com/office/drawing/2014/main" id="{6F099884-7695-4976-8EBD-ECB5AF0535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60" name="Picture 42">
            <a:extLst>
              <a:ext uri="{FF2B5EF4-FFF2-40B4-BE49-F238E27FC236}">
                <a16:creationId xmlns:a16="http://schemas.microsoft.com/office/drawing/2014/main" id="{FC7852F8-6371-4D0E-ADF1-AD67B8FD8F9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1" name="Straight Connector 44">
            <a:extLst>
              <a:ext uri="{FF2B5EF4-FFF2-40B4-BE49-F238E27FC236}">
                <a16:creationId xmlns:a16="http://schemas.microsoft.com/office/drawing/2014/main" id="{60356817-A471-4572-AE96-579F6D6BFD9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62" name="Group 46">
            <a:extLst>
              <a:ext uri="{FF2B5EF4-FFF2-40B4-BE49-F238E27FC236}">
                <a16:creationId xmlns:a16="http://schemas.microsoft.com/office/drawing/2014/main" id="{32F6B6B9-C579-41A6-A7D1-A7AB4AA6D23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632237" y="482171"/>
            <a:chExt cx="7560115" cy="5149101"/>
          </a:xfrm>
        </p:grpSpPr>
        <p:sp>
          <p:nvSpPr>
            <p:cNvPr id="48" name="Rectangle 47">
              <a:extLst>
                <a:ext uri="{FF2B5EF4-FFF2-40B4-BE49-F238E27FC236}">
                  <a16:creationId xmlns:a16="http://schemas.microsoft.com/office/drawing/2014/main" id="{DC0B55B5-5A26-423B-ACDC-B151A280A1D6}"/>
                </a:ext>
              </a:extLst>
            </p:cNvPr>
            <p:cNvSpPr/>
            <p:nvPr>
              <p:extLst>
                <p:ext uri="{386F3935-93C4-4BCD-93E2-E3B085C9AB24}">
                  <p16:designElem xmlns:p16="http://schemas.microsoft.com/office/powerpoint/2015/main" val="1"/>
                </p:ext>
              </p:extLst>
            </p:nvPr>
          </p:nvSpPr>
          <p:spPr>
            <a:xfrm>
              <a:off x="632237"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D2DF8D-6B65-43EB-86A8-9DB52572A032}"/>
                </a:ext>
              </a:extLst>
            </p:cNvPr>
            <p:cNvSpPr/>
            <p:nvPr>
              <p:extLst>
                <p:ext uri="{386F3935-93C4-4BCD-93E2-E3B085C9AB24}">
                  <p16:designElem xmlns:p16="http://schemas.microsoft.com/office/powerpoint/2015/main" val="1"/>
                </p:ext>
              </p:extLst>
            </p:nvPr>
          </p:nvSpPr>
          <p:spPr>
            <a:xfrm>
              <a:off x="945296"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3" name="Rectangle 50">
            <a:extLst>
              <a:ext uri="{FF2B5EF4-FFF2-40B4-BE49-F238E27FC236}">
                <a16:creationId xmlns:a16="http://schemas.microsoft.com/office/drawing/2014/main" id="{74163961-0280-48BA-BC84-97E03B0099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20" y="977099"/>
            <a:ext cx="6598806"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BFAC20BB-5902-4D8F-9A2A-E4B516EF39D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4">
            <a:extLst>
              <a:ext uri="{FF2B5EF4-FFF2-40B4-BE49-F238E27FC236}">
                <a16:creationId xmlns:a16="http://schemas.microsoft.com/office/drawing/2014/main" id="{6E7E3818-4ABE-4888-BEE6-48119B9DB824}"/>
              </a:ext>
            </a:extLst>
          </p:cNvPr>
          <p:cNvPicPr>
            <a:picLocks noChangeAspect="1"/>
          </p:cNvPicPr>
          <p:nvPr/>
        </p:nvPicPr>
        <p:blipFill>
          <a:blip r:embed="rId4"/>
          <a:stretch>
            <a:fillRect/>
          </a:stretch>
        </p:blipFill>
        <p:spPr>
          <a:xfrm>
            <a:off x="1103044" y="811444"/>
            <a:ext cx="6604482" cy="4400636"/>
          </a:xfrm>
          <a:prstGeom prst="rect">
            <a:avLst/>
          </a:prstGeom>
        </p:spPr>
      </p:pic>
      <p:sp>
        <p:nvSpPr>
          <p:cNvPr id="2" name="Title 1">
            <a:extLst>
              <a:ext uri="{FF2B5EF4-FFF2-40B4-BE49-F238E27FC236}">
                <a16:creationId xmlns:a16="http://schemas.microsoft.com/office/drawing/2014/main" id="{E6A98C17-EA01-49E2-8348-6697BE9DAC30}"/>
              </a:ext>
            </a:extLst>
          </p:cNvPr>
          <p:cNvSpPr>
            <a:spLocks noGrp="1"/>
          </p:cNvSpPr>
          <p:nvPr>
            <p:ph type="title"/>
          </p:nvPr>
        </p:nvSpPr>
        <p:spPr>
          <a:xfrm>
            <a:off x="8344383" y="1468464"/>
            <a:ext cx="3847314" cy="1873219"/>
          </a:xfrm>
        </p:spPr>
        <p:txBody>
          <a:bodyPr vert="horz" lIns="91440" tIns="45720" rIns="91440" bIns="0" rtlCol="0" anchor="b">
            <a:normAutofit/>
          </a:bodyPr>
          <a:lstStyle/>
          <a:p>
            <a:r>
              <a:rPr lang="en-US" sz="2400" dirty="0">
                <a:solidFill>
                  <a:srgbClr val="002060"/>
                </a:solidFill>
                <a:latin typeface="72 Black" panose="020B0A04030603020204" pitchFamily="34" charset="0"/>
                <a:cs typeface="72 Black" panose="020B0A04030603020204" pitchFamily="34" charset="0"/>
              </a:rPr>
              <a:t>Performance Reports Sections</a:t>
            </a:r>
          </a:p>
        </p:txBody>
      </p:sp>
      <p:sp>
        <p:nvSpPr>
          <p:cNvPr id="9" name="Content Placeholder 8">
            <a:extLst>
              <a:ext uri="{FF2B5EF4-FFF2-40B4-BE49-F238E27FC236}">
                <a16:creationId xmlns:a16="http://schemas.microsoft.com/office/drawing/2014/main" id="{BC0CA3A3-4E2A-4508-9E42-D6B4E3AA9460}"/>
              </a:ext>
            </a:extLst>
          </p:cNvPr>
          <p:cNvSpPr>
            <a:spLocks noGrp="1"/>
          </p:cNvSpPr>
          <p:nvPr>
            <p:ph idx="1"/>
          </p:nvPr>
        </p:nvSpPr>
        <p:spPr>
          <a:xfrm>
            <a:off x="8671407" y="3529160"/>
            <a:ext cx="2848300" cy="1613537"/>
          </a:xfrm>
        </p:spPr>
        <p:txBody>
          <a:bodyPr vert="horz" lIns="91440" tIns="91440" rIns="91440" bIns="91440" rtlCol="0">
            <a:normAutofit fontScale="85000" lnSpcReduction="20000"/>
          </a:bodyPr>
          <a:lstStyle/>
          <a:p>
            <a:r>
              <a:rPr lang="en-US" sz="1600" b="1" cap="all" dirty="0">
                <a:latin typeface="72" panose="020B0503030000000003" pitchFamily="34" charset="0"/>
                <a:cs typeface="72" panose="020B0503030000000003" pitchFamily="34" charset="0"/>
              </a:rPr>
              <a:t>Click on forms menu and select the page to complete. </a:t>
            </a:r>
          </a:p>
          <a:p>
            <a:r>
              <a:rPr lang="en-US" sz="1600" b="1" cap="all" dirty="0">
                <a:latin typeface="72" panose="020B0503030000000003" pitchFamily="34" charset="0"/>
                <a:cs typeface="72" panose="020B0503030000000003" pitchFamily="34" charset="0"/>
              </a:rPr>
              <a:t>Return to form menu to complete each section.</a:t>
            </a:r>
          </a:p>
        </p:txBody>
      </p:sp>
    </p:spTree>
    <p:extLst>
      <p:ext uri="{BB962C8B-B14F-4D97-AF65-F5344CB8AC3E}">
        <p14:creationId xmlns:p14="http://schemas.microsoft.com/office/powerpoint/2010/main" val="1083335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1A4066-B261-49FE-952E-A0FE3EE75C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1958111-BC13-4D45-AB27-0C2C83F9BA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6" name="Picture 15">
            <a:extLst>
              <a:ext uri="{FF2B5EF4-FFF2-40B4-BE49-F238E27FC236}">
                <a16:creationId xmlns:a16="http://schemas.microsoft.com/office/drawing/2014/main" id="{D42F4933-2ECF-4EE5-BCE4-F19E3CA609F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C6FAC23C-014D-4AC5-AD1B-36F7D0E7EF3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81B4579-E2EA-4BD7-94FF-0A0BEE135C6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82188758-E18A-4CE5-9D03-F4BF5D887C3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3" name="Rectangle 22">
              <a:extLst>
                <a:ext uri="{FF2B5EF4-FFF2-40B4-BE49-F238E27FC236}">
                  <a16:creationId xmlns:a16="http://schemas.microsoft.com/office/drawing/2014/main" id="{821513DD-C15F-4381-AEA6-ED9E5E218CA6}"/>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ED2DE01-7F43-4858-85FC-27022DA78120}"/>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7" name="Content Placeholder 3">
            <a:extLst>
              <a:ext uri="{FF2B5EF4-FFF2-40B4-BE49-F238E27FC236}">
                <a16:creationId xmlns:a16="http://schemas.microsoft.com/office/drawing/2014/main" id="{B49A4307-2785-4EF7-AA47-D89442A0153F}"/>
              </a:ext>
            </a:extLst>
          </p:cNvPr>
          <p:cNvPicPr>
            <a:picLocks noChangeAspect="1"/>
          </p:cNvPicPr>
          <p:nvPr/>
        </p:nvPicPr>
        <p:blipFill rotWithShape="1">
          <a:blip r:embed="rId4"/>
          <a:srcRect t="1310" r="1" b="1"/>
          <a:stretch/>
        </p:blipFill>
        <p:spPr>
          <a:xfrm>
            <a:off x="5887844" y="914400"/>
            <a:ext cx="5263376" cy="4224528"/>
          </a:xfrm>
          <a:prstGeom prst="rect">
            <a:avLst/>
          </a:prstGeom>
        </p:spPr>
      </p:pic>
      <p:sp>
        <p:nvSpPr>
          <p:cNvPr id="2" name="Title 1">
            <a:extLst>
              <a:ext uri="{FF2B5EF4-FFF2-40B4-BE49-F238E27FC236}">
                <a16:creationId xmlns:a16="http://schemas.microsoft.com/office/drawing/2014/main" id="{8EA97124-4752-43D1-B7E5-9F03656A27E3}"/>
              </a:ext>
            </a:extLst>
          </p:cNvPr>
          <p:cNvSpPr>
            <a:spLocks noGrp="1"/>
          </p:cNvSpPr>
          <p:nvPr>
            <p:ph type="title"/>
          </p:nvPr>
        </p:nvSpPr>
        <p:spPr>
          <a:xfrm>
            <a:off x="978546" y="1060704"/>
            <a:ext cx="4170399" cy="793051"/>
          </a:xfrm>
        </p:spPr>
        <p:txBody>
          <a:bodyPr>
            <a:normAutofit fontScale="90000"/>
          </a:bodyPr>
          <a:lstStyle/>
          <a:p>
            <a:r>
              <a:rPr lang="en-US" sz="2700" dirty="0">
                <a:solidFill>
                  <a:srgbClr val="002060"/>
                </a:solidFill>
                <a:latin typeface="72 Black" panose="020B0A04030603020204" pitchFamily="34" charset="0"/>
                <a:cs typeface="72 Black" panose="020B0A04030603020204" pitchFamily="34" charset="0"/>
              </a:rPr>
              <a:t>Performance Reports Demographics</a:t>
            </a:r>
          </a:p>
        </p:txBody>
      </p:sp>
      <p:sp>
        <p:nvSpPr>
          <p:cNvPr id="9" name="Content Placeholder 8">
            <a:extLst>
              <a:ext uri="{FF2B5EF4-FFF2-40B4-BE49-F238E27FC236}">
                <a16:creationId xmlns:a16="http://schemas.microsoft.com/office/drawing/2014/main" id="{B82C80F5-52BE-42B2-8342-BA8BCD17C59F}"/>
              </a:ext>
            </a:extLst>
          </p:cNvPr>
          <p:cNvSpPr>
            <a:spLocks noGrp="1"/>
          </p:cNvSpPr>
          <p:nvPr>
            <p:ph idx="1"/>
          </p:nvPr>
        </p:nvSpPr>
        <p:spPr>
          <a:xfrm>
            <a:off x="1451581" y="1929384"/>
            <a:ext cx="3526523" cy="4087368"/>
          </a:xfrm>
        </p:spPr>
        <p:txBody>
          <a:bodyPr>
            <a:normAutofit fontScale="92500" lnSpcReduction="20000"/>
          </a:bodyPr>
          <a:lstStyle/>
          <a:p>
            <a:r>
              <a:rPr lang="en-US" dirty="0">
                <a:latin typeface="72" panose="020B0503030000000003" pitchFamily="34" charset="0"/>
                <a:cs typeface="72" panose="020B0503030000000003" pitchFamily="34" charset="0"/>
              </a:rPr>
              <a:t>Question 1 – Total number served for quarter.</a:t>
            </a:r>
          </a:p>
          <a:p>
            <a:r>
              <a:rPr lang="en-US" dirty="0">
                <a:latin typeface="72" panose="020B0503030000000003" pitchFamily="34" charset="0"/>
                <a:cs typeface="72" panose="020B0503030000000003" pitchFamily="34" charset="0"/>
              </a:rPr>
              <a:t>Question 2 – Number of anonymous contacts for quarter.</a:t>
            </a:r>
          </a:p>
          <a:p>
            <a:r>
              <a:rPr lang="en-US" dirty="0">
                <a:latin typeface="72" panose="020B0503030000000003" pitchFamily="34" charset="0"/>
                <a:cs typeface="72" panose="020B0503030000000003" pitchFamily="34" charset="0"/>
              </a:rPr>
              <a:t>Question 3 – Number of NEW clients served during the quarter</a:t>
            </a:r>
          </a:p>
          <a:p>
            <a:r>
              <a:rPr lang="en-US" dirty="0">
                <a:latin typeface="72" panose="020B0503030000000003" pitchFamily="34" charset="0"/>
                <a:cs typeface="72" panose="020B0503030000000003" pitchFamily="34" charset="0"/>
              </a:rPr>
              <a:t>Questions 4 – Report number of NEW clients for each category (total </a:t>
            </a:r>
            <a:r>
              <a:rPr lang="en-US" b="1" dirty="0">
                <a:latin typeface="72" panose="020B0503030000000003" pitchFamily="34" charset="0"/>
                <a:cs typeface="72" panose="020B0503030000000003" pitchFamily="34" charset="0"/>
              </a:rPr>
              <a:t>will not</a:t>
            </a:r>
            <a:r>
              <a:rPr lang="en-US" dirty="0">
                <a:latin typeface="72" panose="020B0503030000000003" pitchFamily="34" charset="0"/>
                <a:cs typeface="72" panose="020B0503030000000003" pitchFamily="34" charset="0"/>
              </a:rPr>
              <a:t> be more than Question 3)</a:t>
            </a:r>
            <a:r>
              <a:rPr lang="en-US" dirty="0"/>
              <a:t>.</a:t>
            </a:r>
          </a:p>
          <a:p>
            <a:pPr marL="0" indent="0">
              <a:buNone/>
            </a:pPr>
            <a:endParaRPr lang="en-US" dirty="0"/>
          </a:p>
        </p:txBody>
      </p:sp>
    </p:spTree>
    <p:extLst>
      <p:ext uri="{BB962C8B-B14F-4D97-AF65-F5344CB8AC3E}">
        <p14:creationId xmlns:p14="http://schemas.microsoft.com/office/powerpoint/2010/main" val="4204477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BB14454-D00C-4958-BB39-F5F9F3ACD4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1084370-0E70-4003-9787-3490FCC20E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6" name="Picture 15">
            <a:extLst>
              <a:ext uri="{FF2B5EF4-FFF2-40B4-BE49-F238E27FC236}">
                <a16:creationId xmlns:a16="http://schemas.microsoft.com/office/drawing/2014/main" id="{3635D2BC-4EDA-4A3E-83BF-035608099BD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3C86EB9-7FA9-42F7-B348-A7FD17436A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A657A7-C4E5-425B-98FA-BB817FF7BF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2B7C66D2-22E8-4E8F-829B-050BFA7C86C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3EA261D-1F8C-4BE5-8586-3C1CC5CE80FE}"/>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7" name="Content Placeholder 3">
            <a:extLst>
              <a:ext uri="{FF2B5EF4-FFF2-40B4-BE49-F238E27FC236}">
                <a16:creationId xmlns:a16="http://schemas.microsoft.com/office/drawing/2014/main" id="{757493BC-7C48-4BA8-BEDC-4D3AEAA948B2}"/>
              </a:ext>
            </a:extLst>
          </p:cNvPr>
          <p:cNvPicPr>
            <a:picLocks noChangeAspect="1"/>
          </p:cNvPicPr>
          <p:nvPr/>
        </p:nvPicPr>
        <p:blipFill rotWithShape="1">
          <a:blip r:embed="rId4"/>
          <a:srcRect l="2231" r="7909" b="-2"/>
          <a:stretch/>
        </p:blipFill>
        <p:spPr>
          <a:xfrm>
            <a:off x="944993" y="892098"/>
            <a:ext cx="5471658" cy="4386861"/>
          </a:xfrm>
          <a:prstGeom prst="rect">
            <a:avLst/>
          </a:prstGeom>
        </p:spPr>
      </p:pic>
      <p:sp>
        <p:nvSpPr>
          <p:cNvPr id="2" name="Title 1">
            <a:extLst>
              <a:ext uri="{FF2B5EF4-FFF2-40B4-BE49-F238E27FC236}">
                <a16:creationId xmlns:a16="http://schemas.microsoft.com/office/drawing/2014/main" id="{00458A80-C643-44D1-87F5-93E945D3D8B6}"/>
              </a:ext>
            </a:extLst>
          </p:cNvPr>
          <p:cNvSpPr>
            <a:spLocks noGrp="1"/>
          </p:cNvSpPr>
          <p:nvPr>
            <p:ph type="title"/>
          </p:nvPr>
        </p:nvSpPr>
        <p:spPr>
          <a:xfrm>
            <a:off x="7218030" y="1117501"/>
            <a:ext cx="4028674" cy="718157"/>
          </a:xfrm>
        </p:spPr>
        <p:txBody>
          <a:bodyPr>
            <a:normAutofit fontScale="90000"/>
          </a:bodyPr>
          <a:lstStyle/>
          <a:p>
            <a:r>
              <a:rPr lang="en-US" sz="2200" dirty="0">
                <a:solidFill>
                  <a:srgbClr val="002060"/>
                </a:solidFill>
                <a:latin typeface="72 Black" panose="020B0A04030603020204" pitchFamily="34" charset="0"/>
                <a:cs typeface="72 Black" panose="020B0A04030603020204" pitchFamily="34" charset="0"/>
              </a:rPr>
              <a:t>Performance Reports – Types of  Victimization</a:t>
            </a:r>
          </a:p>
        </p:txBody>
      </p:sp>
      <p:sp>
        <p:nvSpPr>
          <p:cNvPr id="9" name="Content Placeholder 8">
            <a:extLst>
              <a:ext uri="{FF2B5EF4-FFF2-40B4-BE49-F238E27FC236}">
                <a16:creationId xmlns:a16="http://schemas.microsoft.com/office/drawing/2014/main" id="{3523173E-4424-42B9-A525-BEFCDFB62C15}"/>
              </a:ext>
            </a:extLst>
          </p:cNvPr>
          <p:cNvSpPr>
            <a:spLocks noGrp="1"/>
          </p:cNvSpPr>
          <p:nvPr>
            <p:ph idx="1"/>
          </p:nvPr>
        </p:nvSpPr>
        <p:spPr>
          <a:xfrm>
            <a:off x="7218028" y="2015732"/>
            <a:ext cx="3699907" cy="3615540"/>
          </a:xfrm>
        </p:spPr>
        <p:txBody>
          <a:bodyPr>
            <a:normAutofit fontScale="85000" lnSpcReduction="10000"/>
          </a:bodyPr>
          <a:lstStyle/>
          <a:p>
            <a:pPr algn="just"/>
            <a:r>
              <a:rPr lang="en-US" dirty="0">
                <a:latin typeface="72" panose="020B0503030000000003" pitchFamily="34" charset="0"/>
                <a:cs typeface="72" panose="020B0503030000000003" pitchFamily="34" charset="0"/>
              </a:rPr>
              <a:t>Reported in this section are the specific types of Victimizations reported by each client seen during the quarter.</a:t>
            </a:r>
          </a:p>
          <a:p>
            <a:pPr algn="just"/>
            <a:r>
              <a:rPr lang="en-US" dirty="0">
                <a:latin typeface="72" panose="020B0503030000000003" pitchFamily="34" charset="0"/>
                <a:cs typeface="72" panose="020B0503030000000003" pitchFamily="34" charset="0"/>
              </a:rPr>
              <a:t>Report only the Victimization(s) and not the charge that was brought against the assailant. </a:t>
            </a:r>
          </a:p>
          <a:p>
            <a:pPr algn="just"/>
            <a:r>
              <a:rPr lang="en-US" dirty="0">
                <a:latin typeface="72" panose="020B0503030000000003" pitchFamily="34" charset="0"/>
                <a:cs typeface="72" panose="020B0503030000000003" pitchFamily="34" charset="0"/>
              </a:rPr>
              <a:t>Total number reported for question 5A must be </a:t>
            </a:r>
            <a:r>
              <a:rPr lang="en-US" b="1" dirty="0">
                <a:latin typeface="72" panose="020B0503030000000003" pitchFamily="34" charset="0"/>
                <a:cs typeface="72" panose="020B0503030000000003" pitchFamily="34" charset="0"/>
              </a:rPr>
              <a:t>greater than or equal to</a:t>
            </a:r>
            <a:r>
              <a:rPr lang="en-US" dirty="0">
                <a:latin typeface="72" panose="020B0503030000000003" pitchFamily="34" charset="0"/>
                <a:cs typeface="72" panose="020B0503030000000003" pitchFamily="34" charset="0"/>
              </a:rPr>
              <a:t> the response to Question 1.</a:t>
            </a:r>
          </a:p>
        </p:txBody>
      </p:sp>
    </p:spTree>
    <p:extLst>
      <p:ext uri="{BB962C8B-B14F-4D97-AF65-F5344CB8AC3E}">
        <p14:creationId xmlns:p14="http://schemas.microsoft.com/office/powerpoint/2010/main" val="978767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193BA5C-B8F3-4972-BA54-014C48FAFA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5B93327-222A-4DAC-9163-371BF44CDB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6" name="Picture 15">
            <a:extLst>
              <a:ext uri="{FF2B5EF4-FFF2-40B4-BE49-F238E27FC236}">
                <a16:creationId xmlns:a16="http://schemas.microsoft.com/office/drawing/2014/main" id="{C04ED70F-D6FD-4EB1-A171-D30F885FE73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DA26CAE9-74C4-4EDD-8A80-77F79EAA86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4EE34E3-F117-4487-8ACF-33DA65FA11B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21" name="Rectangle 20">
              <a:extLst>
                <a:ext uri="{FF2B5EF4-FFF2-40B4-BE49-F238E27FC236}">
                  <a16:creationId xmlns:a16="http://schemas.microsoft.com/office/drawing/2014/main" id="{39ACC02C-6424-4165-93C4-E83C8E81D462}"/>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182CB9C-C978-4C9B-9AAD-8B1341897550}"/>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id="{56388820-A63D-463C-9DBC-060A5ABE33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D7162BAB-C25E-4CE9-B87C-F118DC7E7C2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Content Placeholder 3">
            <a:extLst>
              <a:ext uri="{FF2B5EF4-FFF2-40B4-BE49-F238E27FC236}">
                <a16:creationId xmlns:a16="http://schemas.microsoft.com/office/drawing/2014/main" id="{DB10DFD6-D7D9-4BE1-BD06-FA7C175920E5}"/>
              </a:ext>
            </a:extLst>
          </p:cNvPr>
          <p:cNvPicPr>
            <a:picLocks noChangeAspect="1"/>
          </p:cNvPicPr>
          <p:nvPr/>
        </p:nvPicPr>
        <p:blipFill>
          <a:blip r:embed="rId4"/>
          <a:stretch>
            <a:fillRect/>
          </a:stretch>
        </p:blipFill>
        <p:spPr>
          <a:xfrm>
            <a:off x="5942378" y="1278460"/>
            <a:ext cx="5298055" cy="3338145"/>
          </a:xfrm>
          <a:prstGeom prst="rect">
            <a:avLst/>
          </a:prstGeom>
        </p:spPr>
      </p:pic>
      <p:sp>
        <p:nvSpPr>
          <p:cNvPr id="2" name="Title 1">
            <a:extLst>
              <a:ext uri="{FF2B5EF4-FFF2-40B4-BE49-F238E27FC236}">
                <a16:creationId xmlns:a16="http://schemas.microsoft.com/office/drawing/2014/main" id="{7764B537-FE8D-46F4-BDB2-B193A34C07BE}"/>
              </a:ext>
            </a:extLst>
          </p:cNvPr>
          <p:cNvSpPr>
            <a:spLocks noGrp="1"/>
          </p:cNvSpPr>
          <p:nvPr>
            <p:ph type="title"/>
          </p:nvPr>
        </p:nvSpPr>
        <p:spPr>
          <a:xfrm>
            <a:off x="1114990" y="1124712"/>
            <a:ext cx="4181415" cy="729043"/>
          </a:xfrm>
        </p:spPr>
        <p:txBody>
          <a:bodyPr>
            <a:normAutofit/>
          </a:bodyPr>
          <a:lstStyle/>
          <a:p>
            <a:r>
              <a:rPr lang="en-US" sz="2000" dirty="0">
                <a:solidFill>
                  <a:srgbClr val="002060"/>
                </a:solidFill>
                <a:latin typeface="72 Black" panose="020B0A04030603020204" pitchFamily="34" charset="0"/>
                <a:cs typeface="72 Black" panose="020B0A04030603020204" pitchFamily="34" charset="0"/>
              </a:rPr>
              <a:t>Performance Reports – Types of  Victimizations</a:t>
            </a:r>
          </a:p>
        </p:txBody>
      </p:sp>
      <p:sp>
        <p:nvSpPr>
          <p:cNvPr id="9" name="Content Placeholder 8">
            <a:extLst>
              <a:ext uri="{FF2B5EF4-FFF2-40B4-BE49-F238E27FC236}">
                <a16:creationId xmlns:a16="http://schemas.microsoft.com/office/drawing/2014/main" id="{BB384738-F3C2-400C-8486-A87852A85FBC}"/>
              </a:ext>
            </a:extLst>
          </p:cNvPr>
          <p:cNvSpPr>
            <a:spLocks noGrp="1"/>
          </p:cNvSpPr>
          <p:nvPr>
            <p:ph idx="1"/>
          </p:nvPr>
        </p:nvSpPr>
        <p:spPr>
          <a:xfrm>
            <a:off x="807869" y="2015732"/>
            <a:ext cx="4257908" cy="3909580"/>
          </a:xfrm>
        </p:spPr>
        <p:txBody>
          <a:bodyPr>
            <a:normAutofit/>
          </a:bodyPr>
          <a:lstStyle/>
          <a:p>
            <a:r>
              <a:rPr lang="en-US" dirty="0">
                <a:latin typeface="72" panose="020B0503030000000003" pitchFamily="34" charset="0"/>
                <a:cs typeface="72" panose="020B0503030000000003" pitchFamily="34" charset="0"/>
              </a:rPr>
              <a:t>Question 5B – Report number of clients served that reported more than one victimization.</a:t>
            </a:r>
          </a:p>
          <a:p>
            <a:r>
              <a:rPr lang="en-US" dirty="0">
                <a:latin typeface="72" panose="020B0503030000000003" pitchFamily="34" charset="0"/>
                <a:cs typeface="72" panose="020B0503030000000003" pitchFamily="34" charset="0"/>
              </a:rPr>
              <a:t>Questions 5C – Report number of clients served that self-reported being in one of the Special Classifications.</a:t>
            </a:r>
          </a:p>
        </p:txBody>
      </p:sp>
    </p:spTree>
    <p:extLst>
      <p:ext uri="{BB962C8B-B14F-4D97-AF65-F5344CB8AC3E}">
        <p14:creationId xmlns:p14="http://schemas.microsoft.com/office/powerpoint/2010/main" val="2942486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1CE19-DF63-4594-9D89-9D01A870B1E1}"/>
              </a:ext>
            </a:extLst>
          </p:cNvPr>
          <p:cNvSpPr>
            <a:spLocks noGrp="1"/>
          </p:cNvSpPr>
          <p:nvPr>
            <p:ph type="title"/>
          </p:nvPr>
        </p:nvSpPr>
        <p:spPr>
          <a:xfrm>
            <a:off x="1451579" y="1399032"/>
            <a:ext cx="9603275" cy="454722"/>
          </a:xfrm>
          <a:effectLst>
            <a:outerShdw blurRad="50800" dist="38100" dir="2700000" algn="tl" rotWithShape="0">
              <a:prstClr val="black">
                <a:alpha val="40000"/>
              </a:prstClr>
            </a:outerShdw>
          </a:effectLst>
        </p:spPr>
        <p:txBody>
          <a:bodyPr>
            <a:normAutofit fontScale="90000"/>
          </a:bodyPr>
          <a:lstStyle/>
          <a:p>
            <a:r>
              <a:rPr lang="en-US" dirty="0">
                <a:solidFill>
                  <a:srgbClr val="002060"/>
                </a:solidFill>
                <a:latin typeface="72 Black" panose="020B0A04030603020204" pitchFamily="34" charset="0"/>
                <a:cs typeface="72 Black" panose="020B0A04030603020204" pitchFamily="34" charset="0"/>
              </a:rPr>
              <a:t>Purpose of Training </a:t>
            </a:r>
          </a:p>
        </p:txBody>
      </p:sp>
      <p:sp>
        <p:nvSpPr>
          <p:cNvPr id="3" name="Content Placeholder 2">
            <a:extLst>
              <a:ext uri="{FF2B5EF4-FFF2-40B4-BE49-F238E27FC236}">
                <a16:creationId xmlns:a16="http://schemas.microsoft.com/office/drawing/2014/main" id="{347A74B5-B718-49E9-8F2E-C80D5AF039DE}"/>
              </a:ext>
            </a:extLst>
          </p:cNvPr>
          <p:cNvSpPr>
            <a:spLocks noGrp="1"/>
          </p:cNvSpPr>
          <p:nvPr>
            <p:ph idx="1"/>
          </p:nvPr>
        </p:nvSpPr>
        <p:spPr>
          <a:xfrm>
            <a:off x="1451579" y="1853754"/>
            <a:ext cx="9603275" cy="3612591"/>
          </a:xfrm>
        </p:spPr>
        <p:txBody>
          <a:bodyPr>
            <a:normAutofit fontScale="85000" lnSpcReduction="20000"/>
          </a:bodyPr>
          <a:lstStyle/>
          <a:p>
            <a:pPr marL="0" indent="0">
              <a:buNone/>
            </a:pPr>
            <a:r>
              <a:rPr lang="en-US" dirty="0">
                <a:latin typeface="72" panose="020B0503030000000003" pitchFamily="34" charset="0"/>
                <a:cs typeface="72" panose="020B0503030000000003" pitchFamily="34" charset="0"/>
              </a:rPr>
              <a:t>To assist each subgrant organization in effectively utilizing their federal subgrant award by discussing the following topics:</a:t>
            </a:r>
          </a:p>
          <a:p>
            <a:pPr lvl="1"/>
            <a:r>
              <a:rPr lang="en-US" dirty="0">
                <a:latin typeface="72" panose="020B0503030000000003" pitchFamily="34" charset="0"/>
                <a:cs typeface="72" panose="020B0503030000000003" pitchFamily="34" charset="0"/>
              </a:rPr>
              <a:t>Budget		</a:t>
            </a:r>
          </a:p>
          <a:p>
            <a:pPr lvl="1"/>
            <a:r>
              <a:rPr lang="en-US" dirty="0">
                <a:latin typeface="72" panose="020B0503030000000003" pitchFamily="34" charset="0"/>
                <a:cs typeface="72" panose="020B0503030000000003" pitchFamily="34" charset="0"/>
              </a:rPr>
              <a:t>Reimbursement Request:</a:t>
            </a:r>
          </a:p>
          <a:p>
            <a:pPr lvl="1"/>
            <a:r>
              <a:rPr lang="en-US" dirty="0">
                <a:latin typeface="72" panose="020B0503030000000003" pitchFamily="34" charset="0"/>
                <a:cs typeface="72" panose="020B0503030000000003" pitchFamily="34" charset="0"/>
              </a:rPr>
              <a:t>Reporting:</a:t>
            </a:r>
          </a:p>
          <a:p>
            <a:pPr lvl="2">
              <a:buFont typeface="Wingdings" panose="05000000000000000000" pitchFamily="2" charset="2"/>
              <a:buChar char="§"/>
            </a:pPr>
            <a:r>
              <a:rPr lang="en-US" dirty="0">
                <a:latin typeface="72" panose="020B0503030000000003" pitchFamily="34" charset="0"/>
                <a:cs typeface="72" panose="020B0503030000000003" pitchFamily="34" charset="0"/>
              </a:rPr>
              <a:t>Goals &amp; Objectives</a:t>
            </a:r>
          </a:p>
          <a:p>
            <a:pPr lvl="2">
              <a:buFont typeface="Wingdings" panose="05000000000000000000" pitchFamily="2" charset="2"/>
              <a:buChar char="§"/>
            </a:pPr>
            <a:r>
              <a:rPr lang="en-US" dirty="0">
                <a:latin typeface="72" panose="020B0503030000000003" pitchFamily="34" charset="0"/>
                <a:cs typeface="72" panose="020B0503030000000003" pitchFamily="34" charset="0"/>
              </a:rPr>
              <a:t>Year-End Report</a:t>
            </a:r>
          </a:p>
          <a:p>
            <a:pPr lvl="2">
              <a:buFont typeface="Wingdings" panose="05000000000000000000" pitchFamily="2" charset="2"/>
              <a:buChar char="§"/>
            </a:pPr>
            <a:r>
              <a:rPr lang="en-US" dirty="0">
                <a:latin typeface="72" panose="020B0503030000000003" pitchFamily="34" charset="0"/>
                <a:cs typeface="72" panose="020B0503030000000003" pitchFamily="34" charset="0"/>
              </a:rPr>
              <a:t>Performance Report</a:t>
            </a:r>
          </a:p>
          <a:p>
            <a:pPr lvl="2">
              <a:buFont typeface="Wingdings" panose="05000000000000000000" pitchFamily="2" charset="2"/>
              <a:buChar char="§"/>
            </a:pPr>
            <a:r>
              <a:rPr lang="en-US" dirty="0">
                <a:latin typeface="72" panose="020B0503030000000003" pitchFamily="34" charset="0"/>
                <a:cs typeface="72" panose="020B0503030000000003" pitchFamily="34" charset="0"/>
              </a:rPr>
              <a:t>Subgrant Award Report (SAR)</a:t>
            </a:r>
          </a:p>
          <a:p>
            <a:pPr lvl="1"/>
            <a:r>
              <a:rPr lang="en-US" dirty="0">
                <a:latin typeface="72" panose="020B0503030000000003" pitchFamily="34" charset="0"/>
                <a:cs typeface="72" panose="020B0503030000000003" pitchFamily="34" charset="0"/>
              </a:rPr>
              <a:t>On-Site Monitoring;</a:t>
            </a:r>
          </a:p>
          <a:p>
            <a:pPr lvl="1"/>
            <a:r>
              <a:rPr lang="en-US" dirty="0">
                <a:latin typeface="72" panose="020B0503030000000003" pitchFamily="34" charset="0"/>
                <a:cs typeface="72" panose="020B0503030000000003" pitchFamily="34" charset="0"/>
              </a:rPr>
              <a:t>IGS Connect</a:t>
            </a:r>
          </a:p>
          <a:p>
            <a:pPr lvl="1"/>
            <a:r>
              <a:rPr lang="en-US" dirty="0">
                <a:latin typeface="72" panose="020B0503030000000003" pitchFamily="34" charset="0"/>
                <a:cs typeface="72" panose="020B0503030000000003" pitchFamily="34" charset="0"/>
              </a:rPr>
              <a:t>SAM.gov</a:t>
            </a:r>
          </a:p>
          <a:p>
            <a:pPr lvl="1"/>
            <a:endParaRPr lang="en-US" dirty="0"/>
          </a:p>
        </p:txBody>
      </p:sp>
    </p:spTree>
    <p:extLst>
      <p:ext uri="{BB962C8B-B14F-4D97-AF65-F5344CB8AC3E}">
        <p14:creationId xmlns:p14="http://schemas.microsoft.com/office/powerpoint/2010/main" val="3655834490"/>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9046F-5838-4C7A-BBE8-A77F40FD9C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D5E6CDB-92ED-43A1-9491-C46E2C8E99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6" name="Picture 15">
            <a:extLst>
              <a:ext uri="{FF2B5EF4-FFF2-40B4-BE49-F238E27FC236}">
                <a16:creationId xmlns:a16="http://schemas.microsoft.com/office/drawing/2014/main" id="{7EFCF05C-6070-460B-8E60-12BE3EFD19F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CFD731F1-726F-453E-9516-3058095DE99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BB966BC-DC49-4138-8DEF-B1CD1303392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21" name="Rectangle 20">
              <a:extLst>
                <a:ext uri="{FF2B5EF4-FFF2-40B4-BE49-F238E27FC236}">
                  <a16:creationId xmlns:a16="http://schemas.microsoft.com/office/drawing/2014/main" id="{EDD0BD06-EC5B-4F0E-A221-562BC2BA69B2}"/>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34200B3-EC47-4A5B-A640-7118BF6AD272}"/>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id="{23B9DAF8-7DB4-40CB-85F8-7E02F95C6C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606AED2C-61BA-485C-9DD4-B23B6280F9D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Content Placeholder 3">
            <a:extLst>
              <a:ext uri="{FF2B5EF4-FFF2-40B4-BE49-F238E27FC236}">
                <a16:creationId xmlns:a16="http://schemas.microsoft.com/office/drawing/2014/main" id="{184C3441-2B1C-4802-A519-0CF65EE37BC0}"/>
              </a:ext>
            </a:extLst>
          </p:cNvPr>
          <p:cNvPicPr>
            <a:picLocks noChangeAspect="1"/>
          </p:cNvPicPr>
          <p:nvPr/>
        </p:nvPicPr>
        <p:blipFill>
          <a:blip r:embed="rId4"/>
          <a:stretch>
            <a:fillRect/>
          </a:stretch>
        </p:blipFill>
        <p:spPr>
          <a:xfrm>
            <a:off x="1024128" y="896112"/>
            <a:ext cx="5294376" cy="4223677"/>
          </a:xfrm>
          <a:prstGeom prst="rect">
            <a:avLst/>
          </a:prstGeom>
        </p:spPr>
      </p:pic>
      <p:sp>
        <p:nvSpPr>
          <p:cNvPr id="2" name="Title 1">
            <a:extLst>
              <a:ext uri="{FF2B5EF4-FFF2-40B4-BE49-F238E27FC236}">
                <a16:creationId xmlns:a16="http://schemas.microsoft.com/office/drawing/2014/main" id="{D832C79F-ABD2-4675-B341-E8FCAF319CE0}"/>
              </a:ext>
            </a:extLst>
          </p:cNvPr>
          <p:cNvSpPr>
            <a:spLocks noGrp="1"/>
          </p:cNvSpPr>
          <p:nvPr>
            <p:ph type="title"/>
          </p:nvPr>
        </p:nvSpPr>
        <p:spPr>
          <a:xfrm>
            <a:off x="7218030" y="1051560"/>
            <a:ext cx="3709050" cy="802195"/>
          </a:xfrm>
        </p:spPr>
        <p:txBody>
          <a:bodyPr>
            <a:normAutofit/>
          </a:bodyPr>
          <a:lstStyle/>
          <a:p>
            <a:r>
              <a:rPr lang="en-US" sz="2000" dirty="0">
                <a:solidFill>
                  <a:srgbClr val="002060"/>
                </a:solidFill>
                <a:latin typeface="72 Black" panose="020B0A04030603020204" pitchFamily="34" charset="0"/>
                <a:cs typeface="72 Black" panose="020B0A04030603020204" pitchFamily="34" charset="0"/>
              </a:rPr>
              <a:t>Performance Reports – Direct Services</a:t>
            </a:r>
          </a:p>
        </p:txBody>
      </p:sp>
      <p:sp>
        <p:nvSpPr>
          <p:cNvPr id="9" name="Content Placeholder 8">
            <a:extLst>
              <a:ext uri="{FF2B5EF4-FFF2-40B4-BE49-F238E27FC236}">
                <a16:creationId xmlns:a16="http://schemas.microsoft.com/office/drawing/2014/main" id="{43165C04-C91C-4140-9295-5C57C7BAC5D1}"/>
              </a:ext>
            </a:extLst>
          </p:cNvPr>
          <p:cNvSpPr>
            <a:spLocks noGrp="1"/>
          </p:cNvSpPr>
          <p:nvPr>
            <p:ph idx="1"/>
          </p:nvPr>
        </p:nvSpPr>
        <p:spPr>
          <a:xfrm>
            <a:off x="7218029" y="1853755"/>
            <a:ext cx="3520368" cy="4261295"/>
          </a:xfrm>
        </p:spPr>
        <p:txBody>
          <a:bodyPr>
            <a:normAutofit fontScale="85000" lnSpcReduction="10000"/>
          </a:bodyPr>
          <a:lstStyle/>
          <a:p>
            <a:r>
              <a:rPr lang="en-US" dirty="0">
                <a:latin typeface="72" panose="020B0503030000000003" pitchFamily="34" charset="0"/>
                <a:cs typeface="72" panose="020B0503030000000003" pitchFamily="34" charset="0"/>
              </a:rPr>
              <a:t>Question 1 – Report number of clients assisted with victim compensation application.</a:t>
            </a:r>
          </a:p>
          <a:p>
            <a:r>
              <a:rPr lang="en-US" dirty="0">
                <a:latin typeface="72" panose="020B0503030000000003" pitchFamily="34" charset="0"/>
                <a:cs typeface="72" panose="020B0503030000000003" pitchFamily="34" charset="0"/>
              </a:rPr>
              <a:t>Question 2 –Only select the services your provided during the reporting period.</a:t>
            </a:r>
          </a:p>
          <a:p>
            <a:pPr lvl="1" algn="just"/>
            <a:r>
              <a:rPr lang="en-US" dirty="0">
                <a:latin typeface="72" panose="020B0503030000000003" pitchFamily="34" charset="0"/>
                <a:cs typeface="72" panose="020B0503030000000003" pitchFamily="34" charset="0"/>
              </a:rPr>
              <a:t>First reported number is total number of clients served (cannot be more than total number served for quarter).</a:t>
            </a:r>
          </a:p>
          <a:p>
            <a:pPr lvl="1" algn="just"/>
            <a:r>
              <a:rPr lang="en-US" dirty="0">
                <a:latin typeface="72" panose="020B0503030000000003" pitchFamily="34" charset="0"/>
                <a:cs typeface="72" panose="020B0503030000000003" pitchFamily="34" charset="0"/>
              </a:rPr>
              <a:t>Sub-sections (A1, A2, …) is the total number of services provided during the quarter.</a:t>
            </a:r>
          </a:p>
          <a:p>
            <a:pPr lvl="1"/>
            <a:endParaRPr lang="en-US" dirty="0"/>
          </a:p>
        </p:txBody>
      </p:sp>
    </p:spTree>
    <p:extLst>
      <p:ext uri="{BB962C8B-B14F-4D97-AF65-F5344CB8AC3E}">
        <p14:creationId xmlns:p14="http://schemas.microsoft.com/office/powerpoint/2010/main" val="1662311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193BA5C-B8F3-4972-BA54-014C48FAFA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5B93327-222A-4DAC-9163-371BF44CDB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6" name="Picture 15">
            <a:extLst>
              <a:ext uri="{FF2B5EF4-FFF2-40B4-BE49-F238E27FC236}">
                <a16:creationId xmlns:a16="http://schemas.microsoft.com/office/drawing/2014/main" id="{C04ED70F-D6FD-4EB1-A171-D30F885FE73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DA26CAE9-74C4-4EDD-8A80-77F79EAA86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4EE34E3-F117-4487-8ACF-33DA65FA11B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21" name="Rectangle 20">
              <a:extLst>
                <a:ext uri="{FF2B5EF4-FFF2-40B4-BE49-F238E27FC236}">
                  <a16:creationId xmlns:a16="http://schemas.microsoft.com/office/drawing/2014/main" id="{39ACC02C-6424-4165-93C4-E83C8E81D462}"/>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182CB9C-C978-4C9B-9AAD-8B1341897550}"/>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id="{56388820-A63D-463C-9DBC-060A5ABE33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D7162BAB-C25E-4CE9-B87C-F118DC7E7C2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Content Placeholder 3">
            <a:extLst>
              <a:ext uri="{FF2B5EF4-FFF2-40B4-BE49-F238E27FC236}">
                <a16:creationId xmlns:a16="http://schemas.microsoft.com/office/drawing/2014/main" id="{258E0ADE-AFD9-417D-AFF3-CFFA207D4B37}"/>
              </a:ext>
            </a:extLst>
          </p:cNvPr>
          <p:cNvPicPr>
            <a:picLocks noChangeAspect="1"/>
          </p:cNvPicPr>
          <p:nvPr/>
        </p:nvPicPr>
        <p:blipFill>
          <a:blip r:embed="rId4"/>
          <a:stretch>
            <a:fillRect/>
          </a:stretch>
        </p:blipFill>
        <p:spPr>
          <a:xfrm>
            <a:off x="5942076" y="1207008"/>
            <a:ext cx="5134934" cy="3520440"/>
          </a:xfrm>
          <a:prstGeom prst="rect">
            <a:avLst/>
          </a:prstGeom>
        </p:spPr>
      </p:pic>
      <p:sp>
        <p:nvSpPr>
          <p:cNvPr id="2" name="Title 1">
            <a:extLst>
              <a:ext uri="{FF2B5EF4-FFF2-40B4-BE49-F238E27FC236}">
                <a16:creationId xmlns:a16="http://schemas.microsoft.com/office/drawing/2014/main" id="{05B54804-8560-47FB-A6C0-3475F1EB604A}"/>
              </a:ext>
            </a:extLst>
          </p:cNvPr>
          <p:cNvSpPr>
            <a:spLocks noGrp="1"/>
          </p:cNvSpPr>
          <p:nvPr>
            <p:ph type="title"/>
          </p:nvPr>
        </p:nvSpPr>
        <p:spPr>
          <a:xfrm>
            <a:off x="951264" y="804520"/>
            <a:ext cx="4132800" cy="1049235"/>
          </a:xfrm>
        </p:spPr>
        <p:txBody>
          <a:bodyPr>
            <a:normAutofit/>
          </a:bodyPr>
          <a:lstStyle/>
          <a:p>
            <a:r>
              <a:rPr lang="en-US" sz="2200" dirty="0">
                <a:solidFill>
                  <a:srgbClr val="002060"/>
                </a:solidFill>
                <a:latin typeface="72 Black" panose="020B0A04030603020204" pitchFamily="34" charset="0"/>
                <a:cs typeface="72 Black" panose="020B0A04030603020204" pitchFamily="34" charset="0"/>
              </a:rPr>
              <a:t>Performance Reports – Quarterly Reported Questions</a:t>
            </a:r>
          </a:p>
        </p:txBody>
      </p:sp>
      <p:sp>
        <p:nvSpPr>
          <p:cNvPr id="9" name="Content Placeholder 8">
            <a:extLst>
              <a:ext uri="{FF2B5EF4-FFF2-40B4-BE49-F238E27FC236}">
                <a16:creationId xmlns:a16="http://schemas.microsoft.com/office/drawing/2014/main" id="{50C6A63A-EC82-414B-AC83-3780C294D89E}"/>
              </a:ext>
            </a:extLst>
          </p:cNvPr>
          <p:cNvSpPr>
            <a:spLocks noGrp="1"/>
          </p:cNvSpPr>
          <p:nvPr>
            <p:ph idx="1"/>
          </p:nvPr>
        </p:nvSpPr>
        <p:spPr>
          <a:xfrm>
            <a:off x="1451581" y="2015732"/>
            <a:ext cx="3526523" cy="3450613"/>
          </a:xfrm>
        </p:spPr>
        <p:txBody>
          <a:bodyPr>
            <a:normAutofit/>
          </a:bodyPr>
          <a:lstStyle/>
          <a:p>
            <a:r>
              <a:rPr lang="en-US" dirty="0">
                <a:latin typeface="72" panose="020B0503030000000003" pitchFamily="34" charset="0"/>
                <a:cs typeface="72" panose="020B0503030000000003" pitchFamily="34" charset="0"/>
              </a:rPr>
              <a:t>Answer each question.</a:t>
            </a:r>
          </a:p>
        </p:txBody>
      </p:sp>
    </p:spTree>
    <p:extLst>
      <p:ext uri="{BB962C8B-B14F-4D97-AF65-F5344CB8AC3E}">
        <p14:creationId xmlns:p14="http://schemas.microsoft.com/office/powerpoint/2010/main" val="241830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0DCA-2E29-4E4C-96CC-93865C87644A}"/>
              </a:ext>
            </a:extLst>
          </p:cNvPr>
          <p:cNvSpPr>
            <a:spLocks noGrp="1"/>
          </p:cNvSpPr>
          <p:nvPr>
            <p:ph type="title"/>
          </p:nvPr>
        </p:nvSpPr>
        <p:spPr>
          <a:xfrm>
            <a:off x="1451579" y="1417320"/>
            <a:ext cx="9603275" cy="436434"/>
          </a:xfrm>
        </p:spPr>
        <p:txBody>
          <a:bodyPr>
            <a:normAutofit fontScale="90000"/>
          </a:bodyPr>
          <a:lstStyle/>
          <a:p>
            <a:r>
              <a:rPr lang="en-US" dirty="0">
                <a:solidFill>
                  <a:srgbClr val="002060"/>
                </a:solidFill>
                <a:latin typeface="72 Black" panose="020B0A04030603020204" pitchFamily="34" charset="0"/>
                <a:cs typeface="72 Black" panose="020B0A04030603020204" pitchFamily="34" charset="0"/>
              </a:rPr>
              <a:t>Completing Performance Reports</a:t>
            </a:r>
          </a:p>
        </p:txBody>
      </p:sp>
      <p:sp>
        <p:nvSpPr>
          <p:cNvPr id="3" name="Content Placeholder 2">
            <a:extLst>
              <a:ext uri="{FF2B5EF4-FFF2-40B4-BE49-F238E27FC236}">
                <a16:creationId xmlns:a16="http://schemas.microsoft.com/office/drawing/2014/main" id="{4062B046-C309-4808-8A76-3ECE40E8FEEA}"/>
              </a:ext>
            </a:extLst>
          </p:cNvPr>
          <p:cNvSpPr>
            <a:spLocks noGrp="1"/>
          </p:cNvSpPr>
          <p:nvPr>
            <p:ph idx="1"/>
          </p:nvPr>
        </p:nvSpPr>
        <p:spPr/>
        <p:txBody>
          <a:bodyPr>
            <a:normAutofit/>
          </a:bodyPr>
          <a:lstStyle/>
          <a:p>
            <a:r>
              <a:rPr lang="en-US" dirty="0">
                <a:latin typeface="72" panose="020B0503030000000003" pitchFamily="34" charset="0"/>
                <a:cs typeface="72" panose="020B0503030000000003" pitchFamily="34" charset="0"/>
              </a:rPr>
              <a:t>After each section has been completed, make sure you </a:t>
            </a:r>
            <a:r>
              <a:rPr lang="en-US" dirty="0">
                <a:solidFill>
                  <a:schemeClr val="accent1">
                    <a:lumMod val="75000"/>
                  </a:schemeClr>
                </a:solidFill>
                <a:latin typeface="72" panose="020B0503030000000003" pitchFamily="34" charset="0"/>
                <a:cs typeface="72" panose="020B0503030000000003" pitchFamily="34" charset="0"/>
              </a:rPr>
              <a:t>save </a:t>
            </a:r>
            <a:r>
              <a:rPr lang="en-US" dirty="0">
                <a:latin typeface="72" panose="020B0503030000000003" pitchFamily="34" charset="0"/>
                <a:cs typeface="72" panose="020B0503030000000003" pitchFamily="34" charset="0"/>
              </a:rPr>
              <a:t>that section.</a:t>
            </a:r>
          </a:p>
          <a:p>
            <a:r>
              <a:rPr lang="en-US" dirty="0">
                <a:latin typeface="72" panose="020B0503030000000003" pitchFamily="34" charset="0"/>
                <a:cs typeface="72" panose="020B0503030000000003" pitchFamily="34" charset="0"/>
              </a:rPr>
              <a:t>To submit the completed report to your Grants Analyst, go to </a:t>
            </a:r>
            <a:r>
              <a:rPr lang="en-US" dirty="0">
                <a:solidFill>
                  <a:schemeClr val="accent1">
                    <a:lumMod val="75000"/>
                  </a:schemeClr>
                </a:solidFill>
                <a:latin typeface="72" panose="020B0503030000000003" pitchFamily="34" charset="0"/>
                <a:cs typeface="72" panose="020B0503030000000003" pitchFamily="34" charset="0"/>
              </a:rPr>
              <a:t>Status Change </a:t>
            </a:r>
            <a:r>
              <a:rPr lang="en-US" dirty="0">
                <a:latin typeface="72" panose="020B0503030000000003" pitchFamily="34" charset="0"/>
                <a:cs typeface="72" panose="020B0503030000000003" pitchFamily="34" charset="0"/>
              </a:rPr>
              <a:t>and press </a:t>
            </a:r>
            <a:r>
              <a:rPr lang="en-US" dirty="0">
                <a:solidFill>
                  <a:schemeClr val="accent1">
                    <a:lumMod val="75000"/>
                  </a:schemeClr>
                </a:solidFill>
                <a:latin typeface="72" panose="020B0503030000000003" pitchFamily="34" charset="0"/>
                <a:cs typeface="72" panose="020B0503030000000003" pitchFamily="34" charset="0"/>
              </a:rPr>
              <a:t>Performance Report Submitted</a:t>
            </a:r>
            <a:r>
              <a:rPr lang="en-US" dirty="0">
                <a:latin typeface="72" panose="020B0503030000000003" pitchFamily="34" charset="0"/>
                <a:cs typeface="72" panose="020B0503030000000003" pitchFamily="34" charset="0"/>
              </a:rPr>
              <a:t>.</a:t>
            </a:r>
          </a:p>
          <a:p>
            <a:pPr lvl="1"/>
            <a:r>
              <a:rPr lang="en-US" dirty="0">
                <a:latin typeface="72" panose="020B0503030000000003" pitchFamily="34" charset="0"/>
                <a:cs typeface="72" panose="020B0503030000000003" pitchFamily="34" charset="0"/>
              </a:rPr>
              <a:t>If you do not change the status, the Grant’s Analyst will not receive it.</a:t>
            </a:r>
          </a:p>
          <a:p>
            <a:pPr lvl="1"/>
            <a:r>
              <a:rPr lang="en-US" dirty="0">
                <a:latin typeface="72" panose="020B0503030000000003" pitchFamily="34" charset="0"/>
                <a:cs typeface="72" panose="020B0503030000000003" pitchFamily="34" charset="0"/>
              </a:rPr>
              <a:t>Reports will still be counted late even if it has been completed and the status not changed.</a:t>
            </a:r>
          </a:p>
          <a:p>
            <a:pPr lvl="1"/>
            <a:r>
              <a:rPr lang="en-US" dirty="0">
                <a:latin typeface="72" panose="020B0503030000000003" pitchFamily="34" charset="0"/>
                <a:cs typeface="72" panose="020B0503030000000003" pitchFamily="34" charset="0"/>
              </a:rPr>
              <a:t>Performance due dates – January 15</a:t>
            </a:r>
            <a:r>
              <a:rPr lang="en-US" baseline="30000" dirty="0">
                <a:latin typeface="72" panose="020B0503030000000003" pitchFamily="34" charset="0"/>
                <a:cs typeface="72" panose="020B0503030000000003" pitchFamily="34" charset="0"/>
              </a:rPr>
              <a:t>th</a:t>
            </a:r>
            <a:r>
              <a:rPr lang="en-US" dirty="0">
                <a:latin typeface="72" panose="020B0503030000000003" pitchFamily="34" charset="0"/>
                <a:cs typeface="72" panose="020B0503030000000003" pitchFamily="34" charset="0"/>
              </a:rPr>
              <a:t>, April 15</a:t>
            </a:r>
            <a:r>
              <a:rPr lang="en-US" baseline="30000" dirty="0">
                <a:latin typeface="72" panose="020B0503030000000003" pitchFamily="34" charset="0"/>
                <a:cs typeface="72" panose="020B0503030000000003" pitchFamily="34" charset="0"/>
              </a:rPr>
              <a:t>th</a:t>
            </a:r>
            <a:r>
              <a:rPr lang="en-US" dirty="0">
                <a:latin typeface="72" panose="020B0503030000000003" pitchFamily="34" charset="0"/>
                <a:cs typeface="72" panose="020B0503030000000003" pitchFamily="34" charset="0"/>
              </a:rPr>
              <a:t>, July 15</a:t>
            </a:r>
            <a:r>
              <a:rPr lang="en-US" baseline="30000" dirty="0">
                <a:latin typeface="72" panose="020B0503030000000003" pitchFamily="34" charset="0"/>
                <a:cs typeface="72" panose="020B0503030000000003" pitchFamily="34" charset="0"/>
              </a:rPr>
              <a:t>th</a:t>
            </a:r>
            <a:r>
              <a:rPr lang="en-US" dirty="0">
                <a:latin typeface="72" panose="020B0503030000000003" pitchFamily="34" charset="0"/>
                <a:cs typeface="72" panose="020B0503030000000003" pitchFamily="34" charset="0"/>
              </a:rPr>
              <a:t> , and October 15</a:t>
            </a:r>
            <a:r>
              <a:rPr lang="en-US" baseline="30000" dirty="0">
                <a:latin typeface="72" panose="020B0503030000000003" pitchFamily="34" charset="0"/>
                <a:cs typeface="72" panose="020B0503030000000003" pitchFamily="34" charset="0"/>
              </a:rPr>
              <a:t>th</a:t>
            </a:r>
            <a:r>
              <a:rPr lang="en-US" dirty="0">
                <a:latin typeface="72" panose="020B0503030000000003" pitchFamily="34" charset="0"/>
                <a:cs typeface="72" panose="020B0503030000000003" pitchFamily="34" charset="0"/>
              </a:rPr>
              <a:t> on or before 11:59p.m.</a:t>
            </a:r>
          </a:p>
        </p:txBody>
      </p:sp>
    </p:spTree>
    <p:extLst>
      <p:ext uri="{BB962C8B-B14F-4D97-AF65-F5344CB8AC3E}">
        <p14:creationId xmlns:p14="http://schemas.microsoft.com/office/powerpoint/2010/main" val="48399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13B0-F36B-4E7D-B95B-F48D326C23ED}"/>
              </a:ext>
            </a:extLst>
          </p:cNvPr>
          <p:cNvSpPr>
            <a:spLocks noGrp="1"/>
          </p:cNvSpPr>
          <p:nvPr>
            <p:ph type="title"/>
          </p:nvPr>
        </p:nvSpPr>
        <p:spPr>
          <a:xfrm>
            <a:off x="1451579" y="804519"/>
            <a:ext cx="9603275" cy="1049235"/>
          </a:xfrm>
          <a:effectLst>
            <a:outerShdw blurRad="50800" dist="38100" dir="2700000" algn="tl" rotWithShape="0">
              <a:prstClr val="black">
                <a:alpha val="40000"/>
              </a:prstClr>
            </a:outerShdw>
          </a:effectLst>
        </p:spPr>
        <p:txBody>
          <a:bodyPr>
            <a:normAutofit/>
          </a:bodyPr>
          <a:lstStyle/>
          <a:p>
            <a:r>
              <a:rPr lang="en-US" sz="3600" dirty="0">
                <a:solidFill>
                  <a:srgbClr val="002060"/>
                </a:solidFill>
                <a:latin typeface="72 Black" panose="020B0A04030603020204" pitchFamily="34" charset="0"/>
                <a:cs typeface="72 Black" panose="020B0A04030603020204" pitchFamily="34" charset="0"/>
              </a:rPr>
              <a:t>Program Goals &amp; Objectives</a:t>
            </a:r>
          </a:p>
        </p:txBody>
      </p:sp>
      <p:sp>
        <p:nvSpPr>
          <p:cNvPr id="3" name="Content Placeholder 2">
            <a:extLst>
              <a:ext uri="{FF2B5EF4-FFF2-40B4-BE49-F238E27FC236}">
                <a16:creationId xmlns:a16="http://schemas.microsoft.com/office/drawing/2014/main" id="{670BCB76-F0AE-4FF0-A7D6-3B5C7C7C576C}"/>
              </a:ext>
            </a:extLst>
          </p:cNvPr>
          <p:cNvSpPr>
            <a:spLocks noGrp="1"/>
          </p:cNvSpPr>
          <p:nvPr>
            <p:ph idx="1"/>
          </p:nvPr>
        </p:nvSpPr>
        <p:spPr>
          <a:xfrm>
            <a:off x="1451579" y="2015732"/>
            <a:ext cx="9603275" cy="3799852"/>
          </a:xfrm>
        </p:spPr>
        <p:txBody>
          <a:bodyPr/>
          <a:lstStyle/>
          <a:p>
            <a:r>
              <a:rPr lang="en-US" dirty="0"/>
              <a:t>Every program should have pre-established Goals &amp; Objectives to help evaluate the program’s success.</a:t>
            </a:r>
          </a:p>
          <a:p>
            <a:pPr lvl="1"/>
            <a:r>
              <a:rPr lang="en-US" dirty="0"/>
              <a:t>Goals are broad, big picture ideas or problems that your program wants to address.</a:t>
            </a:r>
          </a:p>
          <a:p>
            <a:pPr lvl="1"/>
            <a:r>
              <a:rPr lang="en-US" dirty="0"/>
              <a:t>Objectives are the steps that your program will take to achieve the established goal.</a:t>
            </a:r>
          </a:p>
          <a:p>
            <a:pPr lvl="2"/>
            <a:r>
              <a:rPr lang="en-US" dirty="0"/>
              <a:t>Objectives should be </a:t>
            </a:r>
            <a:r>
              <a:rPr lang="en-US" sz="1800" b="1" dirty="0">
                <a:solidFill>
                  <a:srgbClr val="008000"/>
                </a:solidFill>
              </a:rPr>
              <a:t>SMART</a:t>
            </a:r>
          </a:p>
          <a:p>
            <a:pPr lvl="3"/>
            <a:r>
              <a:rPr lang="en-US" b="1" dirty="0">
                <a:solidFill>
                  <a:srgbClr val="008000"/>
                </a:solidFill>
              </a:rPr>
              <a:t>S		Specific</a:t>
            </a:r>
          </a:p>
          <a:p>
            <a:pPr lvl="3"/>
            <a:r>
              <a:rPr lang="en-US" b="1" dirty="0">
                <a:solidFill>
                  <a:srgbClr val="008000"/>
                </a:solidFill>
              </a:rPr>
              <a:t>M		Measurable</a:t>
            </a:r>
          </a:p>
          <a:p>
            <a:pPr lvl="3"/>
            <a:r>
              <a:rPr lang="en-US" b="1" dirty="0">
                <a:solidFill>
                  <a:srgbClr val="008000"/>
                </a:solidFill>
              </a:rPr>
              <a:t>A		Attainable</a:t>
            </a:r>
          </a:p>
          <a:p>
            <a:pPr lvl="3"/>
            <a:r>
              <a:rPr lang="en-US" b="1" dirty="0">
                <a:solidFill>
                  <a:srgbClr val="008000"/>
                </a:solidFill>
              </a:rPr>
              <a:t>R		Relevant</a:t>
            </a:r>
          </a:p>
          <a:p>
            <a:pPr lvl="3"/>
            <a:r>
              <a:rPr lang="en-US" b="1" dirty="0">
                <a:solidFill>
                  <a:srgbClr val="008000"/>
                </a:solidFill>
              </a:rPr>
              <a:t>T		Time-bound</a:t>
            </a:r>
          </a:p>
        </p:txBody>
      </p:sp>
    </p:spTree>
    <p:extLst>
      <p:ext uri="{BB962C8B-B14F-4D97-AF65-F5344CB8AC3E}">
        <p14:creationId xmlns:p14="http://schemas.microsoft.com/office/powerpoint/2010/main" val="1226086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832C79F-ABD2-4675-B341-E8FCAF319CE0}"/>
              </a:ext>
            </a:extLst>
          </p:cNvPr>
          <p:cNvSpPr>
            <a:spLocks noGrp="1"/>
          </p:cNvSpPr>
          <p:nvPr>
            <p:ph type="title"/>
          </p:nvPr>
        </p:nvSpPr>
        <p:spPr>
          <a:xfrm>
            <a:off x="7218030" y="1117502"/>
            <a:ext cx="3520367" cy="793591"/>
          </a:xfrm>
          <a:effectLst>
            <a:outerShdw blurRad="50800" dist="38100" dir="5400000" algn="t" rotWithShape="0">
              <a:prstClr val="black">
                <a:alpha val="40000"/>
              </a:prstClr>
            </a:outerShdw>
          </a:effectLst>
        </p:spPr>
        <p:txBody>
          <a:bodyPr>
            <a:normAutofit/>
          </a:bodyPr>
          <a:lstStyle/>
          <a:p>
            <a:pPr algn="ctr"/>
            <a:r>
              <a:rPr lang="en-US" sz="2200" dirty="0">
                <a:solidFill>
                  <a:srgbClr val="002060"/>
                </a:solidFill>
                <a:latin typeface="72 Black" panose="020B0A04030603020204" pitchFamily="34" charset="0"/>
                <a:cs typeface="72 Black" panose="020B0A04030603020204" pitchFamily="34" charset="0"/>
              </a:rPr>
              <a:t>GoalS &amp; Objectives Report</a:t>
            </a:r>
          </a:p>
        </p:txBody>
      </p:sp>
      <p:sp>
        <p:nvSpPr>
          <p:cNvPr id="18" name="Rectangle 17">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0" name="Group 19">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1" name="Rectangle 20">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Content Placeholder 8">
            <a:extLst>
              <a:ext uri="{FF2B5EF4-FFF2-40B4-BE49-F238E27FC236}">
                <a16:creationId xmlns:a16="http://schemas.microsoft.com/office/drawing/2014/main" id="{43165C04-C91C-4140-9295-5C57C7BAC5D1}"/>
              </a:ext>
            </a:extLst>
          </p:cNvPr>
          <p:cNvSpPr>
            <a:spLocks noGrp="1"/>
          </p:cNvSpPr>
          <p:nvPr>
            <p:ph idx="1"/>
          </p:nvPr>
        </p:nvSpPr>
        <p:spPr>
          <a:xfrm>
            <a:off x="6861790" y="2015732"/>
            <a:ext cx="5242226" cy="4007994"/>
          </a:xfrm>
        </p:spPr>
        <p:txBody>
          <a:bodyPr>
            <a:noAutofit/>
          </a:bodyPr>
          <a:lstStyle/>
          <a:p>
            <a:pPr>
              <a:lnSpc>
                <a:spcPct val="110000"/>
              </a:lnSpc>
            </a:pPr>
            <a:r>
              <a:rPr lang="en-US" sz="1100" b="1" dirty="0">
                <a:latin typeface="72" panose="020B0503030000000003" pitchFamily="34" charset="0"/>
                <a:cs typeface="72" panose="020B0503030000000003" pitchFamily="34" charset="0"/>
              </a:rPr>
              <a:t>Goals &amp; Objectives will already be provided for you.</a:t>
            </a:r>
          </a:p>
          <a:p>
            <a:pPr>
              <a:lnSpc>
                <a:spcPct val="110000"/>
              </a:lnSpc>
            </a:pPr>
            <a:r>
              <a:rPr lang="en-US" sz="1100" b="1" dirty="0">
                <a:latin typeface="72" panose="020B0503030000000003" pitchFamily="34" charset="0"/>
                <a:cs typeface="72" panose="020B0503030000000003" pitchFamily="34" charset="0"/>
              </a:rPr>
              <a:t>Subgrantee will report the total number served for the quarter in the “Quarterly Number Served Meeting Objective” column.</a:t>
            </a:r>
          </a:p>
          <a:p>
            <a:pPr>
              <a:lnSpc>
                <a:spcPct val="110000"/>
              </a:lnSpc>
            </a:pPr>
            <a:r>
              <a:rPr lang="en-US" sz="1100" b="1" dirty="0">
                <a:latin typeface="72" panose="020B0503030000000003" pitchFamily="34" charset="0"/>
                <a:cs typeface="72" panose="020B0503030000000003" pitchFamily="34" charset="0"/>
              </a:rPr>
              <a:t>“Yearly Number Served” column will auto-calculate each quarter and provide a total number served for the objective.</a:t>
            </a:r>
          </a:p>
          <a:p>
            <a:pPr>
              <a:lnSpc>
                <a:spcPct val="110000"/>
              </a:lnSpc>
            </a:pPr>
            <a:r>
              <a:rPr lang="en-US" sz="1100" b="1" dirty="0">
                <a:latin typeface="72" panose="020B0503030000000003" pitchFamily="34" charset="0"/>
                <a:cs typeface="72" panose="020B0503030000000003" pitchFamily="34" charset="0"/>
              </a:rPr>
              <a:t>If an organization is not meeting its targeted number for the quarter, a brief explanation will need to be provided in the available space.</a:t>
            </a:r>
          </a:p>
          <a:p>
            <a:pPr>
              <a:lnSpc>
                <a:spcPct val="110000"/>
              </a:lnSpc>
            </a:pPr>
            <a:r>
              <a:rPr lang="en-US" sz="1100" b="1" dirty="0">
                <a:latin typeface="72" panose="020B0503030000000003" pitchFamily="34" charset="0"/>
                <a:cs typeface="72" panose="020B0503030000000003" pitchFamily="34" charset="0"/>
              </a:rPr>
              <a:t>Report will need to be signed by either the organization’s Authorized Official or an Acting Authorized Official.</a:t>
            </a:r>
          </a:p>
          <a:p>
            <a:pPr>
              <a:lnSpc>
                <a:spcPct val="110000"/>
              </a:lnSpc>
            </a:pPr>
            <a:r>
              <a:rPr lang="en-US" sz="1100" b="1" dirty="0">
                <a:latin typeface="72" panose="020B0503030000000003" pitchFamily="34" charset="0"/>
                <a:cs typeface="72" panose="020B0503030000000003" pitchFamily="34" charset="0"/>
              </a:rPr>
              <a:t>Report is to be emailed to your Grants Analyst.</a:t>
            </a:r>
          </a:p>
          <a:p>
            <a:pPr>
              <a:lnSpc>
                <a:spcPct val="110000"/>
              </a:lnSpc>
            </a:pPr>
            <a:r>
              <a:rPr lang="en-US" sz="1100" b="1" dirty="0">
                <a:latin typeface="72" panose="020B0503030000000003" pitchFamily="34" charset="0"/>
                <a:cs typeface="72" panose="020B0503030000000003" pitchFamily="34" charset="0"/>
              </a:rPr>
              <a:t>Report due dates – January 15</a:t>
            </a:r>
            <a:r>
              <a:rPr lang="en-US" sz="1100" b="1" baseline="30000" dirty="0">
                <a:latin typeface="72" panose="020B0503030000000003" pitchFamily="34" charset="0"/>
                <a:cs typeface="72" panose="020B0503030000000003" pitchFamily="34" charset="0"/>
              </a:rPr>
              <a:t>th</a:t>
            </a:r>
            <a:r>
              <a:rPr lang="en-US" sz="1100" b="1" dirty="0">
                <a:latin typeface="72" panose="020B0503030000000003" pitchFamily="34" charset="0"/>
                <a:cs typeface="72" panose="020B0503030000000003" pitchFamily="34" charset="0"/>
              </a:rPr>
              <a:t>, April 15</a:t>
            </a:r>
            <a:r>
              <a:rPr lang="en-US" sz="1100" b="1" baseline="30000" dirty="0">
                <a:latin typeface="72" panose="020B0503030000000003" pitchFamily="34" charset="0"/>
                <a:cs typeface="72" panose="020B0503030000000003" pitchFamily="34" charset="0"/>
              </a:rPr>
              <a:t>th</a:t>
            </a:r>
            <a:r>
              <a:rPr lang="en-US" sz="1100" b="1" dirty="0">
                <a:latin typeface="72" panose="020B0503030000000003" pitchFamily="34" charset="0"/>
                <a:cs typeface="72" panose="020B0503030000000003" pitchFamily="34" charset="0"/>
              </a:rPr>
              <a:t>, July 15</a:t>
            </a:r>
            <a:r>
              <a:rPr lang="en-US" sz="1100" b="1" baseline="30000" dirty="0">
                <a:latin typeface="72" panose="020B0503030000000003" pitchFamily="34" charset="0"/>
                <a:cs typeface="72" panose="020B0503030000000003" pitchFamily="34" charset="0"/>
              </a:rPr>
              <a:t>th</a:t>
            </a:r>
            <a:r>
              <a:rPr lang="en-US" sz="1100" b="1" dirty="0">
                <a:latin typeface="72" panose="020B0503030000000003" pitchFamily="34" charset="0"/>
                <a:cs typeface="72" panose="020B0503030000000003" pitchFamily="34" charset="0"/>
              </a:rPr>
              <a:t>, and October 15</a:t>
            </a:r>
            <a:r>
              <a:rPr lang="en-US" sz="1100" b="1" baseline="30000" dirty="0">
                <a:latin typeface="72" panose="020B0503030000000003" pitchFamily="34" charset="0"/>
                <a:cs typeface="72" panose="020B0503030000000003" pitchFamily="34" charset="0"/>
              </a:rPr>
              <a:t>th</a:t>
            </a:r>
            <a:r>
              <a:rPr lang="en-US" sz="1100" b="1" dirty="0">
                <a:latin typeface="72" panose="020B0503030000000003" pitchFamily="34" charset="0"/>
                <a:cs typeface="72" panose="020B0503030000000003" pitchFamily="34" charset="0"/>
              </a:rPr>
              <a:t> on or before 11:59p.m.</a:t>
            </a:r>
          </a:p>
        </p:txBody>
      </p:sp>
      <p:pic>
        <p:nvPicPr>
          <p:cNvPr id="24" name="Picture 23">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9CC67CB-3EE7-4B52-A0ED-9FB1A099B169}"/>
              </a:ext>
            </a:extLst>
          </p:cNvPr>
          <p:cNvPicPr>
            <a:picLocks noChangeAspect="1"/>
          </p:cNvPicPr>
          <p:nvPr/>
        </p:nvPicPr>
        <p:blipFill>
          <a:blip r:embed="rId4"/>
          <a:stretch>
            <a:fillRect/>
          </a:stretch>
        </p:blipFill>
        <p:spPr>
          <a:xfrm>
            <a:off x="1070517" y="992459"/>
            <a:ext cx="5263376" cy="4192854"/>
          </a:xfrm>
          <a:prstGeom prst="rect">
            <a:avLst/>
          </a:prstGeom>
        </p:spPr>
      </p:pic>
    </p:spTree>
    <p:extLst>
      <p:ext uri="{BB962C8B-B14F-4D97-AF65-F5344CB8AC3E}">
        <p14:creationId xmlns:p14="http://schemas.microsoft.com/office/powerpoint/2010/main" val="302429693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5DD3-4916-4176-858D-D516A11332C6}"/>
              </a:ext>
            </a:extLst>
          </p:cNvPr>
          <p:cNvSpPr>
            <a:spLocks noGrp="1"/>
          </p:cNvSpPr>
          <p:nvPr>
            <p:ph type="title"/>
          </p:nvPr>
        </p:nvSpPr>
        <p:spPr>
          <a:xfrm>
            <a:off x="1451579" y="1353312"/>
            <a:ext cx="9603275" cy="500442"/>
          </a:xfrm>
          <a:effectLst>
            <a:outerShdw blurRad="50800" dist="38100" dir="5400000" algn="t" rotWithShape="0">
              <a:prstClr val="black">
                <a:alpha val="40000"/>
              </a:prstClr>
            </a:outerShdw>
          </a:effectLst>
        </p:spPr>
        <p:txBody>
          <a:bodyPr>
            <a:normAutofit fontScale="90000"/>
          </a:bodyPr>
          <a:lstStyle/>
          <a:p>
            <a:r>
              <a:rPr lang="en-US" dirty="0">
                <a:solidFill>
                  <a:srgbClr val="002060"/>
                </a:solidFill>
                <a:latin typeface="72 Black" panose="020B0A04030603020204" pitchFamily="34" charset="0"/>
                <a:cs typeface="72 Black" panose="020B0A04030603020204" pitchFamily="34" charset="0"/>
              </a:rPr>
              <a:t>Annual Reports</a:t>
            </a:r>
          </a:p>
        </p:txBody>
      </p:sp>
      <p:sp>
        <p:nvSpPr>
          <p:cNvPr id="3" name="Content Placeholder 2">
            <a:extLst>
              <a:ext uri="{FF2B5EF4-FFF2-40B4-BE49-F238E27FC236}">
                <a16:creationId xmlns:a16="http://schemas.microsoft.com/office/drawing/2014/main" id="{2E8ABE99-73A5-4083-A736-215FDB561688}"/>
              </a:ext>
            </a:extLst>
          </p:cNvPr>
          <p:cNvSpPr>
            <a:spLocks noGrp="1"/>
          </p:cNvSpPr>
          <p:nvPr>
            <p:ph idx="1"/>
          </p:nvPr>
        </p:nvSpPr>
        <p:spPr>
          <a:xfrm>
            <a:off x="1451579" y="2015732"/>
            <a:ext cx="10199951" cy="3450613"/>
          </a:xfrm>
        </p:spPr>
        <p:txBody>
          <a:bodyPr>
            <a:normAutofit fontScale="92500"/>
          </a:bodyPr>
          <a:lstStyle/>
          <a:p>
            <a:pPr algn="just"/>
            <a:r>
              <a:rPr lang="en-US" b="1" dirty="0">
                <a:latin typeface="72" panose="020B0503030000000003" pitchFamily="34" charset="0"/>
                <a:cs typeface="72" panose="020B0503030000000003" pitchFamily="34" charset="0"/>
              </a:rPr>
              <a:t>Annual Report will be a cumulation of all quarterly reports. No new data will need to be reported.</a:t>
            </a:r>
          </a:p>
          <a:p>
            <a:pPr algn="just"/>
            <a:r>
              <a:rPr lang="en-US" b="1" dirty="0">
                <a:latin typeface="72" panose="020B0503030000000003" pitchFamily="34" charset="0"/>
                <a:cs typeface="72" panose="020B0503030000000003" pitchFamily="34" charset="0"/>
              </a:rPr>
              <a:t>The Annual Report will be completed in IGS Connect</a:t>
            </a:r>
          </a:p>
          <a:p>
            <a:pPr algn="just"/>
            <a:r>
              <a:rPr lang="en-US" b="1" dirty="0">
                <a:latin typeface="72" panose="020B0503030000000003" pitchFamily="34" charset="0"/>
                <a:cs typeface="72" panose="020B0503030000000003" pitchFamily="34" charset="0"/>
              </a:rPr>
              <a:t>Annual Report will include a narrative section where each sub-grantee will have the opportunity to report on the work done by the organization over the past year.</a:t>
            </a:r>
          </a:p>
          <a:p>
            <a:pPr lvl="1" algn="just"/>
            <a:r>
              <a:rPr lang="en-US" b="1" dirty="0">
                <a:latin typeface="72" panose="020B0503030000000003" pitchFamily="34" charset="0"/>
                <a:cs typeface="72" panose="020B0503030000000003" pitchFamily="34" charset="0"/>
              </a:rPr>
              <a:t>The narratives will need to be at least two paragraphs in length and highlight the work being done by the organization.</a:t>
            </a:r>
          </a:p>
          <a:p>
            <a:pPr algn="just"/>
            <a:r>
              <a:rPr lang="en-US" b="1" dirty="0">
                <a:solidFill>
                  <a:srgbClr val="008000"/>
                </a:solidFill>
                <a:latin typeface="72" panose="020B0503030000000003" pitchFamily="34" charset="0"/>
                <a:cs typeface="72" panose="020B0503030000000003" pitchFamily="34" charset="0"/>
              </a:rPr>
              <a:t>Annual Reports are due October 31</a:t>
            </a:r>
            <a:r>
              <a:rPr lang="en-US" b="1" baseline="30000" dirty="0">
                <a:solidFill>
                  <a:srgbClr val="008000"/>
                </a:solidFill>
                <a:latin typeface="72" panose="020B0503030000000003" pitchFamily="34" charset="0"/>
                <a:cs typeface="72" panose="020B0503030000000003" pitchFamily="34" charset="0"/>
              </a:rPr>
              <a:t>st</a:t>
            </a:r>
            <a:r>
              <a:rPr lang="en-US" b="1" dirty="0">
                <a:latin typeface="72" panose="020B0503030000000003" pitchFamily="34" charset="0"/>
                <a:cs typeface="72" panose="020B0503030000000003" pitchFamily="34" charset="0"/>
              </a:rPr>
              <a:t>.</a:t>
            </a:r>
          </a:p>
          <a:p>
            <a:pPr lvl="1" algn="just"/>
            <a:endParaRPr lang="en-US" dirty="0"/>
          </a:p>
        </p:txBody>
      </p:sp>
    </p:spTree>
    <p:extLst>
      <p:ext uri="{BB962C8B-B14F-4D97-AF65-F5344CB8AC3E}">
        <p14:creationId xmlns:p14="http://schemas.microsoft.com/office/powerpoint/2010/main" val="2179090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5C56-4DDF-43D2-A91C-3E7198249D8D}"/>
              </a:ext>
            </a:extLst>
          </p:cNvPr>
          <p:cNvSpPr>
            <a:spLocks noGrp="1"/>
          </p:cNvSpPr>
          <p:nvPr>
            <p:ph type="title"/>
          </p:nvPr>
        </p:nvSpPr>
        <p:spPr>
          <a:xfrm>
            <a:off x="1451578" y="1343037"/>
            <a:ext cx="9603275" cy="473010"/>
          </a:xfrm>
          <a:effectLst>
            <a:outerShdw blurRad="50800" dist="38100" dir="5400000" algn="t" rotWithShape="0">
              <a:prstClr val="black">
                <a:alpha val="40000"/>
              </a:prstClr>
            </a:outerShdw>
          </a:effectLst>
        </p:spPr>
        <p:txBody>
          <a:bodyPr>
            <a:normAutofit fontScale="90000"/>
          </a:bodyPr>
          <a:lstStyle/>
          <a:p>
            <a:r>
              <a:rPr lang="en-US" dirty="0">
                <a:solidFill>
                  <a:srgbClr val="002060"/>
                </a:solidFill>
                <a:latin typeface="72 Black" panose="020B0A04030603020204" pitchFamily="34" charset="0"/>
                <a:cs typeface="72 Black" panose="020B0A04030603020204" pitchFamily="34" charset="0"/>
              </a:rPr>
              <a:t>Annual inventory report</a:t>
            </a:r>
          </a:p>
        </p:txBody>
      </p:sp>
      <p:sp>
        <p:nvSpPr>
          <p:cNvPr id="3" name="Content Placeholder 2">
            <a:extLst>
              <a:ext uri="{FF2B5EF4-FFF2-40B4-BE49-F238E27FC236}">
                <a16:creationId xmlns:a16="http://schemas.microsoft.com/office/drawing/2014/main" id="{A0546A7F-923F-4230-B8E4-BA307A19B472}"/>
              </a:ext>
            </a:extLst>
          </p:cNvPr>
          <p:cNvSpPr>
            <a:spLocks noGrp="1"/>
          </p:cNvSpPr>
          <p:nvPr>
            <p:ph idx="1"/>
          </p:nvPr>
        </p:nvSpPr>
        <p:spPr>
          <a:xfrm>
            <a:off x="1451579" y="2015732"/>
            <a:ext cx="9603275" cy="2795965"/>
          </a:xfrm>
        </p:spPr>
        <p:txBody>
          <a:bodyPr>
            <a:normAutofit/>
          </a:bodyPr>
          <a:lstStyle/>
          <a:p>
            <a:r>
              <a:rPr lang="en-US" dirty="0">
                <a:latin typeface="72" panose="020B0503030000000003" pitchFamily="34" charset="0"/>
                <a:cs typeface="72" panose="020B0503030000000003" pitchFamily="34" charset="0"/>
              </a:rPr>
              <a:t>Due May 31</a:t>
            </a:r>
            <a:r>
              <a:rPr lang="en-US" baseline="30000" dirty="0">
                <a:latin typeface="72" panose="020B0503030000000003" pitchFamily="34" charset="0"/>
                <a:cs typeface="72" panose="020B0503030000000003" pitchFamily="34" charset="0"/>
              </a:rPr>
              <a:t>st</a:t>
            </a:r>
            <a:r>
              <a:rPr lang="en-US" dirty="0">
                <a:latin typeface="72" panose="020B0503030000000003" pitchFamily="34" charset="0"/>
                <a:cs typeface="72" panose="020B0503030000000003" pitchFamily="34" charset="0"/>
              </a:rPr>
              <a:t> of each year.</a:t>
            </a:r>
          </a:p>
          <a:p>
            <a:r>
              <a:rPr lang="en-US" dirty="0">
                <a:latin typeface="72" panose="020B0503030000000003" pitchFamily="34" charset="0"/>
                <a:cs typeface="72" panose="020B0503030000000003" pitchFamily="34" charset="0"/>
              </a:rPr>
              <a:t>Report any equipment purchased with grant funds.</a:t>
            </a:r>
          </a:p>
          <a:p>
            <a:r>
              <a:rPr lang="en-US" dirty="0">
                <a:latin typeface="72" panose="020B0503030000000003" pitchFamily="34" charset="0"/>
                <a:cs typeface="72" panose="020B0503030000000003" pitchFamily="34" charset="0"/>
              </a:rPr>
              <a:t>Even if you have not purchased any equipment with funds, you are still required to submit a report.</a:t>
            </a:r>
          </a:p>
          <a:p>
            <a:r>
              <a:rPr lang="en-US" dirty="0">
                <a:latin typeface="72" panose="020B0503030000000003" pitchFamily="34" charset="0"/>
                <a:cs typeface="72" panose="020B0503030000000003" pitchFamily="34" charset="0"/>
              </a:rPr>
              <a:t>Reports will be submitted via IGS Connect.</a:t>
            </a:r>
          </a:p>
        </p:txBody>
      </p:sp>
    </p:spTree>
    <p:extLst>
      <p:ext uri="{BB962C8B-B14F-4D97-AF65-F5344CB8AC3E}">
        <p14:creationId xmlns:p14="http://schemas.microsoft.com/office/powerpoint/2010/main" val="222669608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A114-F4C8-465E-A780-B3D5691EAB88}"/>
              </a:ext>
            </a:extLst>
          </p:cNvPr>
          <p:cNvSpPr>
            <a:spLocks noGrp="1"/>
          </p:cNvSpPr>
          <p:nvPr>
            <p:ph type="title"/>
          </p:nvPr>
        </p:nvSpPr>
        <p:spPr>
          <a:xfrm>
            <a:off x="1451579" y="1325880"/>
            <a:ext cx="9603275" cy="527874"/>
          </a:xfrm>
          <a:effectLst>
            <a:outerShdw blurRad="50800" dist="38100" dir="5400000" algn="t" rotWithShape="0">
              <a:prstClr val="black">
                <a:alpha val="40000"/>
              </a:prstClr>
            </a:outerShdw>
          </a:effectLst>
        </p:spPr>
        <p:txBody>
          <a:bodyPr>
            <a:normAutofit fontScale="90000"/>
          </a:bodyPr>
          <a:lstStyle/>
          <a:p>
            <a:r>
              <a:rPr lang="en-US" dirty="0">
                <a:solidFill>
                  <a:srgbClr val="002060"/>
                </a:solidFill>
                <a:latin typeface="72 Black" panose="020B0A04030603020204" pitchFamily="34" charset="0"/>
                <a:cs typeface="72 Black" panose="020B0A04030603020204" pitchFamily="34" charset="0"/>
              </a:rPr>
              <a:t>Subgrant Award Report (SAR)</a:t>
            </a:r>
          </a:p>
        </p:txBody>
      </p:sp>
      <p:sp>
        <p:nvSpPr>
          <p:cNvPr id="3" name="Content Placeholder 2">
            <a:extLst>
              <a:ext uri="{FF2B5EF4-FFF2-40B4-BE49-F238E27FC236}">
                <a16:creationId xmlns:a16="http://schemas.microsoft.com/office/drawing/2014/main" id="{4BD43CF3-8F98-4227-9E07-85626E1D81F5}"/>
              </a:ext>
            </a:extLst>
          </p:cNvPr>
          <p:cNvSpPr>
            <a:spLocks noGrp="1"/>
          </p:cNvSpPr>
          <p:nvPr>
            <p:ph idx="1"/>
          </p:nvPr>
        </p:nvSpPr>
        <p:spPr>
          <a:xfrm>
            <a:off x="1451579" y="2015732"/>
            <a:ext cx="10106437" cy="2988515"/>
          </a:xfrm>
        </p:spPr>
        <p:txBody>
          <a:bodyPr>
            <a:normAutofit/>
          </a:bodyPr>
          <a:lstStyle/>
          <a:p>
            <a:r>
              <a:rPr lang="en-US" b="1" dirty="0">
                <a:latin typeface="72" panose="020B0503030000000003" pitchFamily="34" charset="0"/>
                <a:cs typeface="72" panose="020B0503030000000003" pitchFamily="34" charset="0"/>
              </a:rPr>
              <a:t>Submitted twice per grant year </a:t>
            </a:r>
            <a:r>
              <a:rPr lang="en-US" b="1" dirty="0">
                <a:solidFill>
                  <a:srgbClr val="008000"/>
                </a:solidFill>
                <a:latin typeface="72" panose="020B0503030000000003" pitchFamily="34" charset="0"/>
                <a:cs typeface="72" panose="020B0503030000000003" pitchFamily="34" charset="0"/>
              </a:rPr>
              <a:t>(VOCA FUNDED RECEPIENTS ONLY).</a:t>
            </a:r>
          </a:p>
          <a:p>
            <a:pPr lvl="1"/>
            <a:r>
              <a:rPr lang="en-US" b="1" dirty="0">
                <a:solidFill>
                  <a:schemeClr val="accent1">
                    <a:lumMod val="75000"/>
                  </a:schemeClr>
                </a:solidFill>
                <a:latin typeface="72" panose="020B0503030000000003" pitchFamily="34" charset="0"/>
                <a:cs typeface="72" panose="020B0503030000000003" pitchFamily="34" charset="0"/>
              </a:rPr>
              <a:t>First Report will be due October 31st</a:t>
            </a:r>
            <a:r>
              <a:rPr lang="en-US" b="1" dirty="0">
                <a:latin typeface="72" panose="020B0503030000000003" pitchFamily="34" charset="0"/>
                <a:cs typeface="72" panose="020B0503030000000003" pitchFamily="34" charset="0"/>
              </a:rPr>
              <a:t> .</a:t>
            </a:r>
          </a:p>
          <a:p>
            <a:pPr lvl="2"/>
            <a:r>
              <a:rPr lang="en-US" b="1" dirty="0">
                <a:latin typeface="72" panose="020B0503030000000003" pitchFamily="34" charset="0"/>
                <a:cs typeface="72" panose="020B0503030000000003" pitchFamily="34" charset="0"/>
              </a:rPr>
              <a:t>Will give a picture of what you are going to do over the course of the grant year.</a:t>
            </a:r>
          </a:p>
          <a:p>
            <a:pPr marL="690563" lvl="2" indent="-233363"/>
            <a:r>
              <a:rPr lang="en-US" sz="1800" b="1" dirty="0">
                <a:solidFill>
                  <a:schemeClr val="accent1">
                    <a:lumMod val="75000"/>
                  </a:schemeClr>
                </a:solidFill>
                <a:latin typeface="72" panose="020B0503030000000003" pitchFamily="34" charset="0"/>
                <a:cs typeface="72" panose="020B0503030000000003" pitchFamily="34" charset="0"/>
              </a:rPr>
              <a:t>Second (Ending) Report will be due October 31st</a:t>
            </a:r>
            <a:r>
              <a:rPr lang="en-US" sz="1800" b="1" dirty="0">
                <a:latin typeface="72" panose="020B0503030000000003" pitchFamily="34" charset="0"/>
                <a:cs typeface="72" panose="020B0503030000000003" pitchFamily="34" charset="0"/>
              </a:rPr>
              <a:t>.</a:t>
            </a:r>
          </a:p>
          <a:p>
            <a:pPr marL="1147763" lvl="3" indent="-233363"/>
            <a:r>
              <a:rPr lang="en-US" sz="1600" b="1" dirty="0">
                <a:latin typeface="72" panose="020B0503030000000003" pitchFamily="34" charset="0"/>
                <a:cs typeface="72" panose="020B0503030000000003" pitchFamily="34" charset="0"/>
              </a:rPr>
              <a:t>Will show what you have done over the past grant year.</a:t>
            </a:r>
          </a:p>
          <a:p>
            <a:r>
              <a:rPr lang="en-US" b="1" dirty="0">
                <a:latin typeface="72" panose="020B0503030000000003" pitchFamily="34" charset="0"/>
                <a:cs typeface="72" panose="020B0503030000000003" pitchFamily="34" charset="0"/>
              </a:rPr>
              <a:t>Organizations will need to contact IGS/VJA staff to receive the report template.</a:t>
            </a:r>
          </a:p>
          <a:p>
            <a:pPr marL="0" indent="0">
              <a:buNone/>
            </a:pPr>
            <a:endParaRPr lang="en-US" dirty="0"/>
          </a:p>
        </p:txBody>
      </p:sp>
    </p:spTree>
    <p:extLst>
      <p:ext uri="{BB962C8B-B14F-4D97-AF65-F5344CB8AC3E}">
        <p14:creationId xmlns:p14="http://schemas.microsoft.com/office/powerpoint/2010/main" val="256733677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997E7E5-8E55-409D-AD47-0AE54ACD52F7}"/>
              </a:ext>
            </a:extLst>
          </p:cNvPr>
          <p:cNvPicPr>
            <a:picLocks noChangeAspect="1"/>
          </p:cNvPicPr>
          <p:nvPr/>
        </p:nvPicPr>
        <p:blipFill>
          <a:blip r:embed="rId3"/>
          <a:stretch>
            <a:fillRect/>
          </a:stretch>
        </p:blipFill>
        <p:spPr>
          <a:xfrm>
            <a:off x="464512" y="1428750"/>
            <a:ext cx="7982258" cy="4514850"/>
          </a:xfrm>
          <a:prstGeom prst="rect">
            <a:avLst/>
          </a:prstGeom>
        </p:spPr>
      </p:pic>
      <p:sp>
        <p:nvSpPr>
          <p:cNvPr id="6" name="TextBox 5">
            <a:extLst>
              <a:ext uri="{FF2B5EF4-FFF2-40B4-BE49-F238E27FC236}">
                <a16:creationId xmlns:a16="http://schemas.microsoft.com/office/drawing/2014/main" id="{C98AB236-0F96-40A9-BC4B-97B67CCC3279}"/>
              </a:ext>
            </a:extLst>
          </p:cNvPr>
          <p:cNvSpPr txBox="1"/>
          <p:nvPr/>
        </p:nvSpPr>
        <p:spPr>
          <a:xfrm>
            <a:off x="354563" y="102637"/>
            <a:ext cx="11625943" cy="923330"/>
          </a:xfrm>
          <a:prstGeom prst="rect">
            <a:avLst/>
          </a:prstGeom>
          <a:noFill/>
        </p:spPr>
        <p:txBody>
          <a:bodyPr wrap="square" rtlCol="0">
            <a:spAutoFit/>
          </a:bodyPr>
          <a:lstStyle/>
          <a:p>
            <a:r>
              <a:rPr lang="en-US" dirty="0"/>
              <a:t>DIRECTIONS:</a:t>
            </a:r>
          </a:p>
          <a:p>
            <a:endParaRPr lang="en-US" dirty="0"/>
          </a:p>
          <a:p>
            <a:r>
              <a:rPr lang="en-US" dirty="0"/>
              <a:t>PLEASE ENTER THE INFORMAITON FOR THE AGENCY THAT IS PROVIDING SERVICES TO VICTIMS OF CRIME. </a:t>
            </a:r>
          </a:p>
        </p:txBody>
      </p:sp>
    </p:spTree>
    <p:extLst>
      <p:ext uri="{BB962C8B-B14F-4D97-AF65-F5344CB8AC3E}">
        <p14:creationId xmlns:p14="http://schemas.microsoft.com/office/powerpoint/2010/main" val="1607691038"/>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F66E2268-B125-4D24-960D-4F314BD1165B}"/>
              </a:ext>
            </a:extLst>
          </p:cNvPr>
          <p:cNvPicPr>
            <a:picLocks noChangeAspect="1"/>
          </p:cNvPicPr>
          <p:nvPr/>
        </p:nvPicPr>
        <p:blipFill>
          <a:blip r:embed="rId3"/>
          <a:stretch>
            <a:fillRect/>
          </a:stretch>
        </p:blipFill>
        <p:spPr>
          <a:xfrm>
            <a:off x="1132199" y="1875454"/>
            <a:ext cx="7601253" cy="3834882"/>
          </a:xfrm>
          <a:prstGeom prst="rect">
            <a:avLst/>
          </a:prstGeom>
        </p:spPr>
      </p:pic>
      <p:sp>
        <p:nvSpPr>
          <p:cNvPr id="3" name="TextBox 2">
            <a:extLst>
              <a:ext uri="{FF2B5EF4-FFF2-40B4-BE49-F238E27FC236}">
                <a16:creationId xmlns:a16="http://schemas.microsoft.com/office/drawing/2014/main" id="{C0BE1793-2ED4-49DB-8CC9-7BF0059DFF4F}"/>
              </a:ext>
            </a:extLst>
          </p:cNvPr>
          <p:cNvSpPr txBox="1"/>
          <p:nvPr/>
        </p:nvSpPr>
        <p:spPr>
          <a:xfrm>
            <a:off x="401216" y="102637"/>
            <a:ext cx="11122090" cy="923330"/>
          </a:xfrm>
          <a:prstGeom prst="rect">
            <a:avLst/>
          </a:prstGeom>
          <a:noFill/>
        </p:spPr>
        <p:txBody>
          <a:bodyPr wrap="square" rtlCol="0">
            <a:spAutoFit/>
          </a:bodyPr>
          <a:lstStyle/>
          <a:p>
            <a:r>
              <a:rPr lang="en-US" dirty="0"/>
              <a:t>DIRECTIONS:</a:t>
            </a:r>
          </a:p>
          <a:p>
            <a:endParaRPr lang="en-US" dirty="0"/>
          </a:p>
          <a:p>
            <a:r>
              <a:rPr lang="en-US" dirty="0"/>
              <a:t>PLEASE ENTER THE POINT OF COTNACT FOR THE AWARD INTO THE BLANK BELOW.</a:t>
            </a:r>
          </a:p>
        </p:txBody>
      </p:sp>
    </p:spTree>
    <p:extLst>
      <p:ext uri="{BB962C8B-B14F-4D97-AF65-F5344CB8AC3E}">
        <p14:creationId xmlns:p14="http://schemas.microsoft.com/office/powerpoint/2010/main" val="337379205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7E29-EB01-40CC-BA53-FBF899C309D0}"/>
              </a:ext>
            </a:extLst>
          </p:cNvPr>
          <p:cNvSpPr>
            <a:spLocks noGrp="1"/>
          </p:cNvSpPr>
          <p:nvPr>
            <p:ph type="title"/>
          </p:nvPr>
        </p:nvSpPr>
        <p:spPr>
          <a:xfrm>
            <a:off x="1447191" y="1269507"/>
            <a:ext cx="9607661" cy="590975"/>
          </a:xfrm>
          <a:effectLst>
            <a:outerShdw blurRad="50800" dist="38100" dir="2700000" algn="tl" rotWithShape="0">
              <a:prstClr val="black">
                <a:alpha val="40000"/>
              </a:prstClr>
            </a:outerShdw>
          </a:effectLst>
        </p:spPr>
        <p:txBody>
          <a:bodyPr>
            <a:noAutofit/>
          </a:bodyPr>
          <a:lstStyle/>
          <a:p>
            <a:r>
              <a:rPr lang="en-US" sz="3600" dirty="0">
                <a:solidFill>
                  <a:srgbClr val="002060"/>
                </a:solidFill>
                <a:latin typeface="72 Black" panose="020B0A04030603020204" pitchFamily="34" charset="0"/>
                <a:cs typeface="72 Black" panose="020B0A04030603020204" pitchFamily="34" charset="0"/>
              </a:rPr>
              <a:t>VJA Staff Contact Information</a:t>
            </a:r>
          </a:p>
        </p:txBody>
      </p:sp>
      <p:sp>
        <p:nvSpPr>
          <p:cNvPr id="5" name="Content Placeholder 2">
            <a:extLst>
              <a:ext uri="{FF2B5EF4-FFF2-40B4-BE49-F238E27FC236}">
                <a16:creationId xmlns:a16="http://schemas.microsoft.com/office/drawing/2014/main" id="{BDFCD4B4-B92A-4914-9F7A-3C5D7962A90D}"/>
              </a:ext>
            </a:extLst>
          </p:cNvPr>
          <p:cNvSpPr>
            <a:spLocks noGrp="1"/>
          </p:cNvSpPr>
          <p:nvPr>
            <p:ph sz="half" idx="2"/>
          </p:nvPr>
        </p:nvSpPr>
        <p:spPr>
          <a:xfrm>
            <a:off x="381740" y="2185076"/>
            <a:ext cx="5559683" cy="3141526"/>
          </a:xfrm>
        </p:spPr>
        <p:txBody>
          <a:bodyPr>
            <a:noAutofit/>
          </a:bodyPr>
          <a:lstStyle/>
          <a:p>
            <a:pPr marL="0" indent="0">
              <a:buNone/>
              <a:tabLst>
                <a:tab pos="2574925" algn="l"/>
              </a:tabLst>
            </a:pPr>
            <a:r>
              <a:rPr lang="en-US" sz="1400" b="1" dirty="0">
                <a:latin typeface="72 Black" panose="020B0A04030603020204" pitchFamily="34" charset="0"/>
                <a:cs typeface="72 Black" panose="020B0A04030603020204" pitchFamily="34" charset="0"/>
              </a:rPr>
              <a:t>Brian Lawson 501-682-5266                Program Manager  </a:t>
            </a:r>
          </a:p>
          <a:p>
            <a:pPr marL="0" indent="0">
              <a:buNone/>
            </a:pPr>
            <a:r>
              <a:rPr lang="en-US" sz="1400" b="1" dirty="0">
                <a:solidFill>
                  <a:srgbClr val="008000"/>
                </a:solidFill>
                <a:latin typeface="72 Black" panose="020B0A04030603020204" pitchFamily="34" charset="0"/>
                <a:cs typeface="72 Black" panose="020B0A04030603020204" pitchFamily="34" charset="0"/>
                <a:hlinkClick r:id="rId3">
                  <a:extLst>
                    <a:ext uri="{A12FA001-AC4F-418D-AE19-62706E023703}">
                      <ahyp:hlinkClr xmlns:ahyp="http://schemas.microsoft.com/office/drawing/2018/hyperlinkcolor" val="tx"/>
                    </a:ext>
                  </a:extLst>
                </a:hlinkClick>
              </a:rPr>
              <a:t>Brian.lawson@dfa.arkansas.gov</a:t>
            </a:r>
            <a:endParaRPr lang="en-US" sz="1400" b="1" dirty="0">
              <a:solidFill>
                <a:srgbClr val="008000"/>
              </a:solidFill>
              <a:latin typeface="72 Black" panose="020B0A04030603020204" pitchFamily="34" charset="0"/>
              <a:cs typeface="72 Black" panose="020B0A04030603020204" pitchFamily="34" charset="0"/>
            </a:endParaRPr>
          </a:p>
          <a:p>
            <a:pPr marL="0" indent="0">
              <a:buNone/>
            </a:pPr>
            <a:endParaRPr lang="en-US" sz="1400" b="1" dirty="0">
              <a:latin typeface="72 Black" panose="020B0A04030603020204" pitchFamily="34" charset="0"/>
              <a:cs typeface="72 Black" panose="020B0A04030603020204" pitchFamily="34" charset="0"/>
            </a:endParaRPr>
          </a:p>
          <a:p>
            <a:pPr marL="0" indent="0">
              <a:buNone/>
            </a:pPr>
            <a:r>
              <a:rPr lang="en-US" sz="1400" b="1" dirty="0">
                <a:latin typeface="72 Black" panose="020B0A04030603020204" pitchFamily="34" charset="0"/>
                <a:cs typeface="72 Black" panose="020B0A04030603020204" pitchFamily="34" charset="0"/>
              </a:rPr>
              <a:t>Margaret Pace 501-682-5021               Grants Coordinator               </a:t>
            </a:r>
          </a:p>
          <a:p>
            <a:pPr marL="0" indent="0">
              <a:buNone/>
            </a:pPr>
            <a:r>
              <a:rPr lang="en-US" sz="1400" b="1" dirty="0">
                <a:solidFill>
                  <a:srgbClr val="008000"/>
                </a:solidFill>
                <a:latin typeface="72 Black" panose="020B0A04030603020204" pitchFamily="34" charset="0"/>
                <a:cs typeface="72 Black" panose="020B0A04030603020204" pitchFamily="34" charset="0"/>
                <a:hlinkClick r:id="rId4">
                  <a:extLst>
                    <a:ext uri="{A12FA001-AC4F-418D-AE19-62706E023703}">
                      <ahyp:hlinkClr xmlns:ahyp="http://schemas.microsoft.com/office/drawing/2018/hyperlinkcolor" val="tx"/>
                    </a:ext>
                  </a:extLst>
                </a:hlinkClick>
              </a:rPr>
              <a:t>Margaret.pace@dfa.arkansas.gov</a:t>
            </a:r>
            <a:endParaRPr lang="en-US" sz="1400" b="1" dirty="0">
              <a:solidFill>
                <a:srgbClr val="008000"/>
              </a:solidFill>
              <a:latin typeface="72 Black" panose="020B0A04030603020204" pitchFamily="34" charset="0"/>
              <a:cs typeface="72 Black" panose="020B0A04030603020204" pitchFamily="34" charset="0"/>
            </a:endParaRPr>
          </a:p>
          <a:p>
            <a:pPr marL="0" indent="0">
              <a:buNone/>
            </a:pPr>
            <a:endParaRPr lang="en-US" sz="1400" b="1" dirty="0">
              <a:latin typeface="72 Black" panose="020B0A04030603020204" pitchFamily="34" charset="0"/>
              <a:cs typeface="72 Black" panose="020B0A04030603020204" pitchFamily="34" charset="0"/>
            </a:endParaRPr>
          </a:p>
          <a:p>
            <a:pPr marL="0" indent="0">
              <a:buNone/>
              <a:tabLst>
                <a:tab pos="2574925" algn="l"/>
              </a:tabLst>
            </a:pPr>
            <a:r>
              <a:rPr lang="en-US" sz="1400" b="1" dirty="0">
                <a:latin typeface="72 Black" panose="020B0A04030603020204" pitchFamily="34" charset="0"/>
                <a:cs typeface="72 Black" panose="020B0A04030603020204" pitchFamily="34" charset="0"/>
              </a:rPr>
              <a:t>Harold Clayton  501-682-4723           Grants Coordinator </a:t>
            </a:r>
          </a:p>
          <a:p>
            <a:pPr marL="0" indent="0">
              <a:buNone/>
            </a:pPr>
            <a:r>
              <a:rPr lang="en-US" sz="1400" b="1" dirty="0">
                <a:solidFill>
                  <a:srgbClr val="008000"/>
                </a:solidFill>
                <a:latin typeface="72 Black" panose="020B0A04030603020204" pitchFamily="34" charset="0"/>
                <a:cs typeface="72 Black" panose="020B0A04030603020204" pitchFamily="34" charset="0"/>
                <a:hlinkClick r:id="rId5">
                  <a:extLst>
                    <a:ext uri="{A12FA001-AC4F-418D-AE19-62706E023703}">
                      <ahyp:hlinkClr xmlns:ahyp="http://schemas.microsoft.com/office/drawing/2018/hyperlinkcolor" val="tx"/>
                    </a:ext>
                  </a:extLst>
                </a:hlinkClick>
              </a:rPr>
              <a:t>Harold.clayton@dfa.arkansas.gov</a:t>
            </a:r>
            <a:r>
              <a:rPr lang="en-US" sz="1400" b="1" dirty="0">
                <a:solidFill>
                  <a:srgbClr val="008000"/>
                </a:solidFill>
                <a:latin typeface="72 Black" panose="020B0A04030603020204" pitchFamily="34" charset="0"/>
                <a:cs typeface="72 Black" panose="020B0A04030603020204" pitchFamily="34" charset="0"/>
              </a:rPr>
              <a:t>     </a:t>
            </a:r>
          </a:p>
          <a:p>
            <a:pPr marL="0" indent="0">
              <a:buNone/>
            </a:pPr>
            <a:r>
              <a:rPr lang="en-US" sz="1200" dirty="0">
                <a:latin typeface="72 Black" panose="020B0A04030603020204" pitchFamily="34" charset="0"/>
                <a:cs typeface="72 Black" panose="020B0A04030603020204" pitchFamily="34" charset="0"/>
              </a:rPr>
              <a:t>	</a:t>
            </a:r>
          </a:p>
        </p:txBody>
      </p:sp>
      <p:sp>
        <p:nvSpPr>
          <p:cNvPr id="17" name="Content Placeholder 16">
            <a:extLst>
              <a:ext uri="{FF2B5EF4-FFF2-40B4-BE49-F238E27FC236}">
                <a16:creationId xmlns:a16="http://schemas.microsoft.com/office/drawing/2014/main" id="{A75C3650-26EB-9D15-1322-255C279FFB8C}"/>
              </a:ext>
            </a:extLst>
          </p:cNvPr>
          <p:cNvSpPr>
            <a:spLocks noGrp="1"/>
          </p:cNvSpPr>
          <p:nvPr>
            <p:ph sz="quarter" idx="4"/>
          </p:nvPr>
        </p:nvSpPr>
        <p:spPr>
          <a:xfrm>
            <a:off x="6527771" y="2297709"/>
            <a:ext cx="4897789" cy="275179"/>
          </a:xfrm>
        </p:spPr>
        <p:txBody>
          <a:bodyPr>
            <a:normAutofit fontScale="25000" lnSpcReduction="20000"/>
          </a:bodyPr>
          <a:lstStyle/>
          <a:p>
            <a:pPr marL="0" indent="0">
              <a:buNone/>
            </a:pPr>
            <a:r>
              <a:rPr lang="en-US" sz="5600" dirty="0">
                <a:latin typeface="72 Black" panose="020B0A04030603020204" pitchFamily="34" charset="0"/>
                <a:cs typeface="72 Black" panose="020B0A04030603020204" pitchFamily="34" charset="0"/>
              </a:rPr>
              <a:t>Jonathon Barriere  501-682-5150        Grants Analyst</a:t>
            </a:r>
          </a:p>
          <a:p>
            <a:pPr marL="0" indent="0">
              <a:buNone/>
            </a:pPr>
            <a:r>
              <a:rPr lang="en-US" sz="5600" dirty="0">
                <a:solidFill>
                  <a:srgbClr val="008000"/>
                </a:solidFill>
                <a:latin typeface="72 Black" panose="020B0A04030603020204" pitchFamily="34" charset="0"/>
                <a:cs typeface="72 Black" panose="020B0A04030603020204" pitchFamily="34" charset="0"/>
                <a:hlinkClick r:id="rId6">
                  <a:extLst>
                    <a:ext uri="{A12FA001-AC4F-418D-AE19-62706E023703}">
                      <ahyp:hlinkClr xmlns:ahyp="http://schemas.microsoft.com/office/drawing/2018/hyperlinkcolor" val="tx"/>
                    </a:ext>
                  </a:extLst>
                </a:hlinkClick>
              </a:rPr>
              <a:t>Jonathon.Barriere@dfa.arkansas.gov</a:t>
            </a:r>
            <a:endParaRPr lang="en-US" sz="5600" dirty="0">
              <a:solidFill>
                <a:srgbClr val="008000"/>
              </a:solidFill>
              <a:latin typeface="72 Black" panose="020B0A04030603020204" pitchFamily="34" charset="0"/>
              <a:cs typeface="72 Black" panose="020B0A04030603020204" pitchFamily="34" charset="0"/>
            </a:endParaRPr>
          </a:p>
          <a:p>
            <a:pPr marL="0" indent="0">
              <a:buNone/>
            </a:pPr>
            <a:endParaRPr lang="en-US" sz="1400" dirty="0">
              <a:latin typeface="72 Black" panose="020B0A04030603020204" pitchFamily="34" charset="0"/>
              <a:cs typeface="72 Black" panose="020B0A04030603020204" pitchFamily="34" charset="0"/>
            </a:endParaRPr>
          </a:p>
          <a:p>
            <a:pPr marL="0" indent="0">
              <a:buNone/>
            </a:pPr>
            <a:endParaRPr lang="en-US" sz="1400" dirty="0">
              <a:latin typeface="72 Black" panose="020B0A04030603020204" pitchFamily="34" charset="0"/>
              <a:cs typeface="72 Black" panose="020B0A04030603020204" pitchFamily="34" charset="0"/>
            </a:endParaRPr>
          </a:p>
          <a:p>
            <a:pPr marL="0" indent="0">
              <a:buNone/>
            </a:pPr>
            <a:r>
              <a:rPr lang="en-US" sz="5600" dirty="0">
                <a:latin typeface="72 Black" panose="020B0A04030603020204" pitchFamily="34" charset="0"/>
                <a:cs typeface="72 Black" panose="020B0A04030603020204" pitchFamily="34" charset="0"/>
              </a:rPr>
              <a:t>Sandra Johnson  501-682-5244             Grants Analyst</a:t>
            </a:r>
          </a:p>
          <a:p>
            <a:pPr marL="0" indent="0">
              <a:buNone/>
            </a:pPr>
            <a:r>
              <a:rPr lang="en-US" sz="5600" dirty="0">
                <a:solidFill>
                  <a:srgbClr val="008000"/>
                </a:solidFill>
                <a:latin typeface="72 Black" panose="020B0A04030603020204" pitchFamily="34" charset="0"/>
                <a:cs typeface="72 Black" panose="020B0A04030603020204" pitchFamily="34" charset="0"/>
                <a:hlinkClick r:id="rId6">
                  <a:extLst>
                    <a:ext uri="{A12FA001-AC4F-418D-AE19-62706E023703}">
                      <ahyp:hlinkClr xmlns:ahyp="http://schemas.microsoft.com/office/drawing/2018/hyperlinkcolor" val="tx"/>
                    </a:ext>
                  </a:extLst>
                </a:hlinkClick>
              </a:rPr>
              <a:t>Sandra.Johnson@dfa.arkansas.gov</a:t>
            </a:r>
            <a:endParaRPr lang="en-US" sz="5600" dirty="0">
              <a:solidFill>
                <a:srgbClr val="008000"/>
              </a:solidFill>
              <a:latin typeface="72 Black" panose="020B0A04030603020204" pitchFamily="34" charset="0"/>
              <a:cs typeface="72 Black" panose="020B0A04030603020204" pitchFamily="34" charset="0"/>
            </a:endParaRPr>
          </a:p>
          <a:p>
            <a:pPr marL="0" indent="0">
              <a:buNone/>
            </a:pPr>
            <a:endParaRPr lang="en-US" sz="1400" dirty="0">
              <a:latin typeface="72 Black" panose="020B0A04030603020204" pitchFamily="34" charset="0"/>
              <a:cs typeface="72 Black" panose="020B0A04030603020204" pitchFamily="34" charset="0"/>
            </a:endParaRPr>
          </a:p>
        </p:txBody>
      </p:sp>
    </p:spTree>
    <p:extLst>
      <p:ext uri="{BB962C8B-B14F-4D97-AF65-F5344CB8AC3E}">
        <p14:creationId xmlns:p14="http://schemas.microsoft.com/office/powerpoint/2010/main" val="17393702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B478F45B-6E8E-46CD-97EF-306F6FA70502}"/>
              </a:ext>
            </a:extLst>
          </p:cNvPr>
          <p:cNvPicPr>
            <a:picLocks noChangeAspect="1"/>
          </p:cNvPicPr>
          <p:nvPr/>
        </p:nvPicPr>
        <p:blipFill>
          <a:blip r:embed="rId3"/>
          <a:stretch>
            <a:fillRect/>
          </a:stretch>
        </p:blipFill>
        <p:spPr>
          <a:xfrm>
            <a:off x="369074" y="1660849"/>
            <a:ext cx="5420710" cy="3394587"/>
          </a:xfrm>
          <a:prstGeom prst="rect">
            <a:avLst/>
          </a:prstGeom>
        </p:spPr>
      </p:pic>
      <p:pic>
        <p:nvPicPr>
          <p:cNvPr id="3" name="Picture 2">
            <a:extLst>
              <a:ext uri="{FF2B5EF4-FFF2-40B4-BE49-F238E27FC236}">
                <a16:creationId xmlns:a16="http://schemas.microsoft.com/office/drawing/2014/main" id="{2602C303-347A-4955-8A82-B0DF5BBCB509}"/>
              </a:ext>
            </a:extLst>
          </p:cNvPr>
          <p:cNvPicPr>
            <a:picLocks noChangeAspect="1"/>
          </p:cNvPicPr>
          <p:nvPr/>
        </p:nvPicPr>
        <p:blipFill>
          <a:blip r:embed="rId4"/>
          <a:stretch>
            <a:fillRect/>
          </a:stretch>
        </p:blipFill>
        <p:spPr>
          <a:xfrm>
            <a:off x="369074" y="5067483"/>
            <a:ext cx="5420709" cy="661833"/>
          </a:xfrm>
          <a:prstGeom prst="rect">
            <a:avLst/>
          </a:prstGeom>
        </p:spPr>
      </p:pic>
      <p:pic>
        <p:nvPicPr>
          <p:cNvPr id="4" name="Picture 3">
            <a:extLst>
              <a:ext uri="{FF2B5EF4-FFF2-40B4-BE49-F238E27FC236}">
                <a16:creationId xmlns:a16="http://schemas.microsoft.com/office/drawing/2014/main" id="{5A46E610-4611-4271-AA82-FE58B67B6D1C}"/>
              </a:ext>
            </a:extLst>
          </p:cNvPr>
          <p:cNvPicPr>
            <a:picLocks noChangeAspect="1"/>
          </p:cNvPicPr>
          <p:nvPr/>
        </p:nvPicPr>
        <p:blipFill>
          <a:blip r:embed="rId5"/>
          <a:stretch>
            <a:fillRect/>
          </a:stretch>
        </p:blipFill>
        <p:spPr>
          <a:xfrm>
            <a:off x="5789783" y="1660850"/>
            <a:ext cx="5284887" cy="4242850"/>
          </a:xfrm>
          <a:prstGeom prst="rect">
            <a:avLst/>
          </a:prstGeom>
        </p:spPr>
      </p:pic>
      <p:sp>
        <p:nvSpPr>
          <p:cNvPr id="5" name="TextBox 4">
            <a:extLst>
              <a:ext uri="{FF2B5EF4-FFF2-40B4-BE49-F238E27FC236}">
                <a16:creationId xmlns:a16="http://schemas.microsoft.com/office/drawing/2014/main" id="{22839D49-C194-4414-A2FD-BE471B79A2C5}"/>
              </a:ext>
            </a:extLst>
          </p:cNvPr>
          <p:cNvSpPr txBox="1"/>
          <p:nvPr/>
        </p:nvSpPr>
        <p:spPr>
          <a:xfrm>
            <a:off x="436985" y="65314"/>
            <a:ext cx="10705596" cy="1477328"/>
          </a:xfrm>
          <a:prstGeom prst="rect">
            <a:avLst/>
          </a:prstGeom>
          <a:noFill/>
        </p:spPr>
        <p:txBody>
          <a:bodyPr wrap="square" rtlCol="0">
            <a:spAutoFit/>
          </a:bodyPr>
          <a:lstStyle/>
          <a:p>
            <a:r>
              <a:rPr lang="en-US" dirty="0"/>
              <a:t>DIRECTIONS:</a:t>
            </a:r>
          </a:p>
          <a:p>
            <a:endParaRPr lang="en-US" dirty="0"/>
          </a:p>
          <a:p>
            <a:r>
              <a:rPr lang="en-US" dirty="0"/>
              <a:t>MAKE YOUR SELECTION OF A, B, C, OR D.  WHICHEVER BEST DESCRIBES YOUR ORGANIZATION (ONLY CHOOSE ONE).  ONCE THAT SELECTION IS MADE THERE WILL BE ANOTHER SET OF CHOICES BELOW. YOU CAN ONLY SELECT ONE OF THESE AS WELL.</a:t>
            </a:r>
          </a:p>
        </p:txBody>
      </p:sp>
    </p:spTree>
    <p:extLst>
      <p:ext uri="{BB962C8B-B14F-4D97-AF65-F5344CB8AC3E}">
        <p14:creationId xmlns:p14="http://schemas.microsoft.com/office/powerpoint/2010/main" val="3394920444"/>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72D19BE2-9435-4941-94F6-6FB0F249DD6E}"/>
              </a:ext>
            </a:extLst>
          </p:cNvPr>
          <p:cNvPicPr>
            <a:picLocks noChangeAspect="1"/>
          </p:cNvPicPr>
          <p:nvPr/>
        </p:nvPicPr>
        <p:blipFill>
          <a:blip r:embed="rId3"/>
          <a:stretch>
            <a:fillRect/>
          </a:stretch>
        </p:blipFill>
        <p:spPr>
          <a:xfrm>
            <a:off x="451877" y="2295331"/>
            <a:ext cx="7516466" cy="2939141"/>
          </a:xfrm>
          <a:prstGeom prst="rect">
            <a:avLst/>
          </a:prstGeom>
        </p:spPr>
      </p:pic>
      <p:sp>
        <p:nvSpPr>
          <p:cNvPr id="3" name="TextBox 2">
            <a:extLst>
              <a:ext uri="{FF2B5EF4-FFF2-40B4-BE49-F238E27FC236}">
                <a16:creationId xmlns:a16="http://schemas.microsoft.com/office/drawing/2014/main" id="{035C20FE-672B-40EE-8DE4-B1F7D4016758}"/>
              </a:ext>
            </a:extLst>
          </p:cNvPr>
          <p:cNvSpPr txBox="1"/>
          <p:nvPr/>
        </p:nvSpPr>
        <p:spPr>
          <a:xfrm>
            <a:off x="451877" y="317241"/>
            <a:ext cx="11288246" cy="1815882"/>
          </a:xfrm>
          <a:prstGeom prst="rect">
            <a:avLst/>
          </a:prstGeom>
          <a:noFill/>
        </p:spPr>
        <p:txBody>
          <a:bodyPr wrap="square" rtlCol="0">
            <a:spAutoFit/>
          </a:bodyPr>
          <a:lstStyle/>
          <a:p>
            <a:r>
              <a:rPr lang="en-US" sz="2000" b="1" dirty="0"/>
              <a:t>Directions:</a:t>
            </a:r>
            <a:br>
              <a:rPr lang="en-US" sz="2000" dirty="0"/>
            </a:br>
            <a:br>
              <a:rPr lang="en-US" sz="2000" dirty="0"/>
            </a:br>
            <a:r>
              <a:rPr lang="en-US" dirty="0"/>
              <a:t>A.	Here is where the Subgrant Award Number will be filled in.  The number is located on the Award DOCUMENT.</a:t>
            </a:r>
            <a:br>
              <a:rPr lang="en-US" dirty="0"/>
            </a:br>
            <a:br>
              <a:rPr lang="en-US" dirty="0"/>
            </a:br>
            <a:r>
              <a:rPr lang="en-US" dirty="0"/>
              <a:t>B.	This is the Subaward Amount will be filled in. (Do not add match this number is just the Federal Funds that are  	being awarded you your organization.)</a:t>
            </a:r>
          </a:p>
        </p:txBody>
      </p:sp>
    </p:spTree>
    <p:extLst>
      <p:ext uri="{BB962C8B-B14F-4D97-AF65-F5344CB8AC3E}">
        <p14:creationId xmlns:p14="http://schemas.microsoft.com/office/powerpoint/2010/main" val="76940667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7CAB39B5-1318-4C52-AB93-475C865EE81C}"/>
              </a:ext>
            </a:extLst>
          </p:cNvPr>
          <p:cNvPicPr>
            <a:picLocks noChangeAspect="1"/>
          </p:cNvPicPr>
          <p:nvPr/>
        </p:nvPicPr>
        <p:blipFill>
          <a:blip r:embed="rId3"/>
          <a:stretch>
            <a:fillRect/>
          </a:stretch>
        </p:blipFill>
        <p:spPr>
          <a:xfrm>
            <a:off x="147919" y="2236625"/>
            <a:ext cx="7157950" cy="2160495"/>
          </a:xfrm>
          <a:prstGeom prst="rect">
            <a:avLst/>
          </a:prstGeom>
        </p:spPr>
      </p:pic>
      <p:pic>
        <p:nvPicPr>
          <p:cNvPr id="3" name="Picture 2">
            <a:extLst>
              <a:ext uri="{FF2B5EF4-FFF2-40B4-BE49-F238E27FC236}">
                <a16:creationId xmlns:a16="http://schemas.microsoft.com/office/drawing/2014/main" id="{DF55FD9C-0B2F-4D90-89C9-2E55AD777EDD}"/>
              </a:ext>
            </a:extLst>
          </p:cNvPr>
          <p:cNvPicPr>
            <a:picLocks noChangeAspect="1"/>
          </p:cNvPicPr>
          <p:nvPr/>
        </p:nvPicPr>
        <p:blipFill>
          <a:blip r:embed="rId4"/>
          <a:stretch>
            <a:fillRect/>
          </a:stretch>
        </p:blipFill>
        <p:spPr>
          <a:xfrm>
            <a:off x="147919" y="4397120"/>
            <a:ext cx="4619625" cy="1238250"/>
          </a:xfrm>
          <a:prstGeom prst="rect">
            <a:avLst/>
          </a:prstGeom>
        </p:spPr>
      </p:pic>
      <p:sp>
        <p:nvSpPr>
          <p:cNvPr id="4" name="TextBox 3">
            <a:extLst>
              <a:ext uri="{FF2B5EF4-FFF2-40B4-BE49-F238E27FC236}">
                <a16:creationId xmlns:a16="http://schemas.microsoft.com/office/drawing/2014/main" id="{635ED5C7-1D6F-47CC-9F74-27DB2250729A}"/>
              </a:ext>
            </a:extLst>
          </p:cNvPr>
          <p:cNvSpPr txBox="1"/>
          <p:nvPr/>
        </p:nvSpPr>
        <p:spPr>
          <a:xfrm>
            <a:off x="0" y="-70031"/>
            <a:ext cx="8322906" cy="2400657"/>
          </a:xfrm>
          <a:prstGeom prst="rect">
            <a:avLst/>
          </a:prstGeom>
          <a:noFill/>
        </p:spPr>
        <p:txBody>
          <a:bodyPr wrap="square" rtlCol="0">
            <a:spAutoFit/>
          </a:bodyPr>
          <a:lstStyle/>
          <a:p>
            <a:r>
              <a:rPr lang="en-US" b="1" dirty="0"/>
              <a:t>Directions:</a:t>
            </a:r>
          </a:p>
          <a:p>
            <a:br>
              <a:rPr lang="en-US" b="1" dirty="0"/>
            </a:br>
            <a:r>
              <a:rPr lang="en-US" sz="1600" b="1" dirty="0"/>
              <a:t>Award Number</a:t>
            </a:r>
            <a:r>
              <a:rPr lang="en-US" sz="1600" dirty="0"/>
              <a:t>- 					Located on the Award Packet.</a:t>
            </a:r>
            <a:br>
              <a:rPr lang="en-US" sz="1600" dirty="0"/>
            </a:br>
            <a:r>
              <a:rPr lang="en-US" sz="1600" b="1" dirty="0"/>
              <a:t>$$$ from this Award-</a:t>
            </a:r>
            <a:r>
              <a:rPr lang="en-US" sz="1600" dirty="0"/>
              <a:t> 				Will be the same and the number in above blank B.</a:t>
            </a:r>
            <a:br>
              <a:rPr lang="en-US" sz="1600" dirty="0"/>
            </a:br>
            <a:r>
              <a:rPr lang="en-US" sz="1600" b="1" dirty="0"/>
              <a:t>A Child Abuse- 					</a:t>
            </a:r>
            <a:r>
              <a:rPr lang="en-US" sz="1600" dirty="0"/>
              <a:t>Will be a % of the amount in </a:t>
            </a:r>
            <a:r>
              <a:rPr lang="en-US" sz="1600" b="1" dirty="0"/>
              <a:t>$$$ from this Award</a:t>
            </a:r>
            <a:br>
              <a:rPr lang="en-US" sz="1600" dirty="0"/>
            </a:br>
            <a:r>
              <a:rPr lang="en-US" sz="1600" b="1" dirty="0"/>
              <a:t>B Domestic and Family Violence- 		</a:t>
            </a:r>
            <a:r>
              <a:rPr lang="en-US" sz="1600" dirty="0"/>
              <a:t>Will be a % of the amount in </a:t>
            </a:r>
            <a:r>
              <a:rPr lang="en-US" sz="1600" b="1" dirty="0"/>
              <a:t>$$$ from this Award</a:t>
            </a:r>
            <a:br>
              <a:rPr lang="en-US" sz="1600" dirty="0"/>
            </a:br>
            <a:r>
              <a:rPr lang="en-US" sz="1600" b="1" dirty="0"/>
              <a:t>C Sexual Assault- 					</a:t>
            </a:r>
            <a:r>
              <a:rPr lang="en-US" sz="1600" dirty="0"/>
              <a:t>Will be a % of the amount in </a:t>
            </a:r>
            <a:r>
              <a:rPr lang="en-US" sz="1600" b="1" dirty="0"/>
              <a:t>$$$ from this Award</a:t>
            </a:r>
            <a:br>
              <a:rPr lang="en-US" sz="1600" dirty="0"/>
            </a:br>
            <a:r>
              <a:rPr lang="en-US" sz="1600" b="1" dirty="0"/>
              <a:t>D Underserved- 					</a:t>
            </a:r>
            <a:r>
              <a:rPr lang="en-US" sz="1600" dirty="0"/>
              <a:t>Will be a % of the amount in </a:t>
            </a:r>
            <a:r>
              <a:rPr lang="en-US" sz="1600" b="1" dirty="0"/>
              <a:t>$$$ from this Award</a:t>
            </a:r>
            <a:br>
              <a:rPr lang="en-US" dirty="0"/>
            </a:br>
            <a:endParaRPr lang="en-US" dirty="0"/>
          </a:p>
        </p:txBody>
      </p:sp>
      <p:sp>
        <p:nvSpPr>
          <p:cNvPr id="5" name="TextBox 4">
            <a:extLst>
              <a:ext uri="{FF2B5EF4-FFF2-40B4-BE49-F238E27FC236}">
                <a16:creationId xmlns:a16="http://schemas.microsoft.com/office/drawing/2014/main" id="{510BDB73-E3F5-46B3-9521-F106A441A02D}"/>
              </a:ext>
            </a:extLst>
          </p:cNvPr>
          <p:cNvSpPr txBox="1"/>
          <p:nvPr/>
        </p:nvSpPr>
        <p:spPr>
          <a:xfrm>
            <a:off x="7595118" y="2444620"/>
            <a:ext cx="4035675" cy="1200329"/>
          </a:xfrm>
          <a:prstGeom prst="rect">
            <a:avLst/>
          </a:prstGeom>
          <a:noFill/>
        </p:spPr>
        <p:txBody>
          <a:bodyPr wrap="square" rtlCol="0">
            <a:spAutoFit/>
          </a:bodyPr>
          <a:lstStyle/>
          <a:p>
            <a:r>
              <a:rPr lang="en-US" dirty="0">
                <a:highlight>
                  <a:srgbClr val="FFFF00"/>
                </a:highlight>
              </a:rPr>
              <a:t>NOTE</a:t>
            </a:r>
            <a:r>
              <a:rPr lang="en-US" dirty="0"/>
              <a:t>: There are four Service Categories for VOCA. They are: Child Abuse, Domestic Violence, Sexual Assault, and Underserved</a:t>
            </a:r>
          </a:p>
        </p:txBody>
      </p:sp>
      <p:sp>
        <p:nvSpPr>
          <p:cNvPr id="6" name="TextBox 5">
            <a:extLst>
              <a:ext uri="{FF2B5EF4-FFF2-40B4-BE49-F238E27FC236}">
                <a16:creationId xmlns:a16="http://schemas.microsoft.com/office/drawing/2014/main" id="{00B15894-61E0-4C63-BDC0-3A1A561B3F59}"/>
              </a:ext>
            </a:extLst>
          </p:cNvPr>
          <p:cNvSpPr txBox="1"/>
          <p:nvPr/>
        </p:nvSpPr>
        <p:spPr>
          <a:xfrm>
            <a:off x="5906278" y="4469363"/>
            <a:ext cx="5878285" cy="1477328"/>
          </a:xfrm>
          <a:prstGeom prst="rect">
            <a:avLst/>
          </a:prstGeom>
          <a:noFill/>
        </p:spPr>
        <p:txBody>
          <a:bodyPr wrap="square" rtlCol="0">
            <a:spAutoFit/>
          </a:bodyPr>
          <a:lstStyle/>
          <a:p>
            <a:pPr lvl="0"/>
            <a:r>
              <a:rPr lang="en-US" b="1" dirty="0"/>
              <a:t>Directions</a:t>
            </a:r>
            <a:endParaRPr lang="en-US" dirty="0"/>
          </a:p>
          <a:p>
            <a:pPr lvl="0"/>
            <a:endParaRPr lang="en-US" dirty="0"/>
          </a:p>
          <a:p>
            <a:pPr lvl="0"/>
            <a:r>
              <a:rPr lang="en-US" dirty="0"/>
              <a:t>A.	Project start date Will be located on the award packet.</a:t>
            </a:r>
          </a:p>
          <a:p>
            <a:pPr lvl="0"/>
            <a:r>
              <a:rPr lang="en-US" dirty="0"/>
              <a:t>B.	Project end date Will be located on the award packet.</a:t>
            </a:r>
          </a:p>
          <a:p>
            <a:endParaRPr lang="en-US" dirty="0"/>
          </a:p>
        </p:txBody>
      </p:sp>
      <p:cxnSp>
        <p:nvCxnSpPr>
          <p:cNvPr id="7" name="Straight Arrow Connector 6">
            <a:extLst>
              <a:ext uri="{FF2B5EF4-FFF2-40B4-BE49-F238E27FC236}">
                <a16:creationId xmlns:a16="http://schemas.microsoft.com/office/drawing/2014/main" id="{BB667052-DDB8-475A-B0C7-526D0596A7FC}"/>
              </a:ext>
            </a:extLst>
          </p:cNvPr>
          <p:cNvCxnSpPr/>
          <p:nvPr/>
        </p:nvCxnSpPr>
        <p:spPr>
          <a:xfrm flipH="1">
            <a:off x="4943414" y="4810640"/>
            <a:ext cx="962864" cy="179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144151"/>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30727E6A-B48A-4FB7-ADF2-033A4354B65D}"/>
              </a:ext>
            </a:extLst>
          </p:cNvPr>
          <p:cNvPicPr>
            <a:picLocks noChangeAspect="1"/>
          </p:cNvPicPr>
          <p:nvPr/>
        </p:nvPicPr>
        <p:blipFill>
          <a:blip r:embed="rId3"/>
          <a:stretch>
            <a:fillRect/>
          </a:stretch>
        </p:blipFill>
        <p:spPr>
          <a:xfrm>
            <a:off x="802341" y="2071396"/>
            <a:ext cx="9078777" cy="3293706"/>
          </a:xfrm>
          <a:prstGeom prst="rect">
            <a:avLst/>
          </a:prstGeom>
        </p:spPr>
      </p:pic>
      <p:sp>
        <p:nvSpPr>
          <p:cNvPr id="3" name="TextBox 2">
            <a:extLst>
              <a:ext uri="{FF2B5EF4-FFF2-40B4-BE49-F238E27FC236}">
                <a16:creationId xmlns:a16="http://schemas.microsoft.com/office/drawing/2014/main" id="{960267E0-4E54-4C03-99A8-F291BDD83BF7}"/>
              </a:ext>
            </a:extLst>
          </p:cNvPr>
          <p:cNvSpPr txBox="1"/>
          <p:nvPr/>
        </p:nvSpPr>
        <p:spPr>
          <a:xfrm>
            <a:off x="951722" y="466531"/>
            <a:ext cx="8994711" cy="1138773"/>
          </a:xfrm>
          <a:prstGeom prst="rect">
            <a:avLst/>
          </a:prstGeom>
          <a:noFill/>
        </p:spPr>
        <p:txBody>
          <a:bodyPr wrap="square" rtlCol="0">
            <a:spAutoFit/>
          </a:bodyPr>
          <a:lstStyle/>
          <a:p>
            <a:r>
              <a:rPr lang="en-US" sz="1600" b="1" dirty="0"/>
              <a:t>Directions</a:t>
            </a:r>
            <a:br>
              <a:rPr lang="en-US" sz="1600" b="1" dirty="0"/>
            </a:br>
            <a:br>
              <a:rPr lang="en-US" sz="1600" b="1" dirty="0"/>
            </a:br>
            <a:r>
              <a:rPr lang="en-US" dirty="0"/>
              <a:t>There are five different options A, B, C, D, and E.  </a:t>
            </a:r>
            <a:r>
              <a:rPr lang="en-US" b="1" dirty="0"/>
              <a:t>Select all that apply </a:t>
            </a:r>
            <a:r>
              <a:rPr lang="en-US" dirty="0"/>
              <a:t>to your award.</a:t>
            </a:r>
            <a:br>
              <a:rPr lang="en-US" dirty="0"/>
            </a:br>
            <a:endParaRPr lang="en-US" dirty="0"/>
          </a:p>
        </p:txBody>
      </p:sp>
    </p:spTree>
    <p:extLst>
      <p:ext uri="{BB962C8B-B14F-4D97-AF65-F5344CB8AC3E}">
        <p14:creationId xmlns:p14="http://schemas.microsoft.com/office/powerpoint/2010/main" val="4231568416"/>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E6AF7802-2CE1-4EC0-BBBA-BD8B8A3BEF0D}"/>
              </a:ext>
            </a:extLst>
          </p:cNvPr>
          <p:cNvPicPr>
            <a:picLocks noChangeAspect="1"/>
          </p:cNvPicPr>
          <p:nvPr/>
        </p:nvPicPr>
        <p:blipFill>
          <a:blip r:embed="rId3"/>
          <a:stretch>
            <a:fillRect/>
          </a:stretch>
        </p:blipFill>
        <p:spPr>
          <a:xfrm>
            <a:off x="279918" y="130629"/>
            <a:ext cx="4599991" cy="5635689"/>
          </a:xfrm>
          <a:prstGeom prst="rect">
            <a:avLst/>
          </a:prstGeom>
        </p:spPr>
      </p:pic>
      <p:sp>
        <p:nvSpPr>
          <p:cNvPr id="3" name="TextBox 2">
            <a:extLst>
              <a:ext uri="{FF2B5EF4-FFF2-40B4-BE49-F238E27FC236}">
                <a16:creationId xmlns:a16="http://schemas.microsoft.com/office/drawing/2014/main" id="{6D3CD4F1-F001-4817-8329-44B242B2900B}"/>
              </a:ext>
            </a:extLst>
          </p:cNvPr>
          <p:cNvSpPr txBox="1"/>
          <p:nvPr/>
        </p:nvSpPr>
        <p:spPr>
          <a:xfrm>
            <a:off x="5505061" y="587829"/>
            <a:ext cx="6686939" cy="4801314"/>
          </a:xfrm>
          <a:prstGeom prst="rect">
            <a:avLst/>
          </a:prstGeom>
          <a:noFill/>
        </p:spPr>
        <p:txBody>
          <a:bodyPr wrap="square" rtlCol="0">
            <a:spAutoFit/>
          </a:bodyPr>
          <a:lstStyle/>
          <a:p>
            <a:r>
              <a:rPr lang="en-US" dirty="0"/>
              <a:t>DIRECTIONS:</a:t>
            </a:r>
          </a:p>
          <a:p>
            <a:endParaRPr lang="en-US" dirty="0"/>
          </a:p>
          <a:p>
            <a:r>
              <a:rPr lang="en-US" b="1" u="sng" dirty="0"/>
              <a:t>Complete/fill in every Blank</a:t>
            </a:r>
            <a:br>
              <a:rPr lang="en-US" dirty="0"/>
            </a:br>
            <a:r>
              <a:rPr lang="en-US" b="1" dirty="0"/>
              <a:t>A. Child Abuse- </a:t>
            </a:r>
            <a:r>
              <a:rPr lang="en-US" dirty="0"/>
              <a:t>Get this number from the chart above</a:t>
            </a:r>
            <a:br>
              <a:rPr lang="en-US" dirty="0"/>
            </a:br>
            <a:r>
              <a:rPr lang="en-US" dirty="0"/>
              <a:t>	</a:t>
            </a:r>
            <a:r>
              <a:rPr lang="en-US" b="1" dirty="0"/>
              <a:t>A1 </a:t>
            </a:r>
            <a:r>
              <a:rPr lang="en-US" dirty="0"/>
              <a:t>Child physical abuse/neglect</a:t>
            </a:r>
            <a:br>
              <a:rPr lang="en-US" dirty="0"/>
            </a:br>
            <a:r>
              <a:rPr lang="en-US" b="1" dirty="0"/>
              <a:t>	A2 </a:t>
            </a:r>
            <a:r>
              <a:rPr lang="en-US" dirty="0"/>
              <a:t>Child sexual abuse</a:t>
            </a:r>
            <a:br>
              <a:rPr lang="en-US" dirty="0"/>
            </a:br>
            <a:br>
              <a:rPr lang="en-US" dirty="0"/>
            </a:br>
            <a:r>
              <a:rPr lang="en-US" b="1" dirty="0"/>
              <a:t>(Please report child sexual abuse or assault under section A.)</a:t>
            </a:r>
            <a:br>
              <a:rPr lang="en-US" b="1" dirty="0"/>
            </a:br>
            <a:br>
              <a:rPr lang="en-US" dirty="0"/>
            </a:br>
            <a:r>
              <a:rPr lang="en-US" b="1" dirty="0"/>
              <a:t>B. Domestic and Family Violence</a:t>
            </a:r>
            <a:r>
              <a:rPr lang="en-US" dirty="0"/>
              <a:t> Get this number from the chart On question 4</a:t>
            </a:r>
            <a:br>
              <a:rPr lang="en-US" dirty="0"/>
            </a:br>
            <a:br>
              <a:rPr lang="en-US" b="1" dirty="0"/>
            </a:br>
            <a:r>
              <a:rPr lang="en-US" b="1" dirty="0"/>
              <a:t>C. Sexual Assault</a:t>
            </a:r>
            <a:br>
              <a:rPr lang="en-US" b="1" dirty="0"/>
            </a:br>
            <a:r>
              <a:rPr lang="en-US" dirty="0"/>
              <a:t>	</a:t>
            </a:r>
            <a:r>
              <a:rPr lang="en-US" b="1" dirty="0"/>
              <a:t>C1 </a:t>
            </a:r>
            <a:r>
              <a:rPr lang="en-US" dirty="0"/>
              <a:t>Child sexual assault </a:t>
            </a:r>
            <a:r>
              <a:rPr lang="en-US" b="1" dirty="0"/>
              <a:t>(Do not use)</a:t>
            </a:r>
            <a:br>
              <a:rPr lang="en-US" dirty="0"/>
            </a:br>
            <a:r>
              <a:rPr lang="en-US" b="1" dirty="0"/>
              <a:t>	C2 </a:t>
            </a:r>
            <a:r>
              <a:rPr lang="en-US" dirty="0"/>
              <a:t>Adult sexual assault</a:t>
            </a:r>
            <a:r>
              <a:rPr lang="en-US" b="1" dirty="0"/>
              <a:t> (Do not use)</a:t>
            </a:r>
            <a:br>
              <a:rPr lang="en-US" dirty="0"/>
            </a:br>
            <a:br>
              <a:rPr lang="en-US" dirty="0"/>
            </a:br>
            <a:endParaRPr lang="en-US" dirty="0"/>
          </a:p>
        </p:txBody>
      </p:sp>
    </p:spTree>
    <p:extLst>
      <p:ext uri="{BB962C8B-B14F-4D97-AF65-F5344CB8AC3E}">
        <p14:creationId xmlns:p14="http://schemas.microsoft.com/office/powerpoint/2010/main" val="1645307675"/>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E71AE78F-5858-4224-97CD-D7A3F466E4EE}"/>
              </a:ext>
            </a:extLst>
          </p:cNvPr>
          <p:cNvPicPr>
            <a:picLocks noChangeAspect="1"/>
          </p:cNvPicPr>
          <p:nvPr/>
        </p:nvPicPr>
        <p:blipFill>
          <a:blip r:embed="rId3"/>
          <a:stretch>
            <a:fillRect/>
          </a:stretch>
        </p:blipFill>
        <p:spPr>
          <a:xfrm>
            <a:off x="289249" y="419878"/>
            <a:ext cx="5187820" cy="5523721"/>
          </a:xfrm>
          <a:prstGeom prst="rect">
            <a:avLst/>
          </a:prstGeom>
        </p:spPr>
      </p:pic>
      <p:sp>
        <p:nvSpPr>
          <p:cNvPr id="3" name="TextBox 2">
            <a:extLst>
              <a:ext uri="{FF2B5EF4-FFF2-40B4-BE49-F238E27FC236}">
                <a16:creationId xmlns:a16="http://schemas.microsoft.com/office/drawing/2014/main" id="{35A7AE0B-AFC4-44F2-8A89-2235A51A13EA}"/>
              </a:ext>
            </a:extLst>
          </p:cNvPr>
          <p:cNvSpPr txBox="1"/>
          <p:nvPr/>
        </p:nvSpPr>
        <p:spPr>
          <a:xfrm>
            <a:off x="5635690" y="401216"/>
            <a:ext cx="6298163" cy="3970318"/>
          </a:xfrm>
          <a:prstGeom prst="rect">
            <a:avLst/>
          </a:prstGeom>
          <a:noFill/>
        </p:spPr>
        <p:txBody>
          <a:bodyPr wrap="square" rtlCol="0">
            <a:spAutoFit/>
          </a:bodyPr>
          <a:lstStyle/>
          <a:p>
            <a:r>
              <a:rPr lang="en-US" sz="1400" b="1" dirty="0"/>
              <a:t>Directions</a:t>
            </a:r>
            <a:r>
              <a:rPr lang="en-US" sz="1400" dirty="0"/>
              <a:t> (This is a continuation of the previous Section )</a:t>
            </a:r>
            <a:br>
              <a:rPr lang="en-US" sz="1400" b="1" dirty="0"/>
            </a:br>
            <a:br>
              <a:rPr lang="en-US" sz="1400" b="1" dirty="0"/>
            </a:br>
            <a:r>
              <a:rPr lang="en-US" sz="1400" b="1" dirty="0"/>
              <a:t>D. Underserved</a:t>
            </a:r>
            <a:r>
              <a:rPr lang="en-US" sz="1400" dirty="0"/>
              <a:t> Get this number from the chart on question 4</a:t>
            </a:r>
            <a:br>
              <a:rPr lang="en-US" sz="1400" dirty="0"/>
            </a:br>
            <a:br>
              <a:rPr lang="en-US" sz="1400" dirty="0"/>
            </a:br>
            <a:r>
              <a:rPr lang="en-US" sz="1400" dirty="0"/>
              <a:t>	</a:t>
            </a:r>
            <a:r>
              <a:rPr lang="en-US" sz="1400" b="1" dirty="0"/>
              <a:t>D1.  Underserved (DUI/DWI) </a:t>
            </a:r>
            <a:r>
              <a:rPr lang="en-US" sz="1400" dirty="0"/>
              <a:t>This is a % of </a:t>
            </a:r>
            <a:r>
              <a:rPr lang="en-US" sz="1400" b="1" dirty="0"/>
              <a:t>D.</a:t>
            </a:r>
          </a:p>
          <a:p>
            <a:r>
              <a:rPr lang="en-US" sz="1400" dirty="0"/>
              <a:t>	</a:t>
            </a:r>
            <a:r>
              <a:rPr lang="en-US" sz="1400" b="1" dirty="0"/>
              <a:t>D2 . Underserved (assault)</a:t>
            </a:r>
            <a:r>
              <a:rPr lang="en-US" sz="1400" dirty="0"/>
              <a:t> This is a % of </a:t>
            </a:r>
            <a:r>
              <a:rPr lang="en-US" sz="1400" b="1" dirty="0"/>
              <a:t>D.</a:t>
            </a:r>
          </a:p>
          <a:p>
            <a:r>
              <a:rPr lang="en-US" sz="1400" dirty="0"/>
              <a:t>	</a:t>
            </a:r>
            <a:r>
              <a:rPr lang="en-US" sz="1400" b="1" dirty="0"/>
              <a:t>D3 . Underserved (adults molested as children)</a:t>
            </a:r>
            <a:r>
              <a:rPr lang="en-US" sz="1400" dirty="0"/>
              <a:t> This is a % of </a:t>
            </a:r>
            <a:r>
              <a:rPr lang="en-US" sz="1400" b="1" dirty="0"/>
              <a:t>D.</a:t>
            </a:r>
          </a:p>
          <a:p>
            <a:r>
              <a:rPr lang="en-US" sz="1400" dirty="0"/>
              <a:t>	</a:t>
            </a:r>
            <a:r>
              <a:rPr lang="en-US" sz="1400" b="1" dirty="0"/>
              <a:t>D4 . Underserved (elder abuse)</a:t>
            </a:r>
            <a:r>
              <a:rPr lang="en-US" sz="1400" dirty="0"/>
              <a:t> This is a % of </a:t>
            </a:r>
            <a:r>
              <a:rPr lang="en-US" sz="1400" b="1" dirty="0"/>
              <a:t>D.</a:t>
            </a:r>
          </a:p>
          <a:p>
            <a:r>
              <a:rPr lang="en-US" sz="1400" dirty="0"/>
              <a:t>	</a:t>
            </a:r>
            <a:r>
              <a:rPr lang="en-US" sz="1400" b="1" dirty="0"/>
              <a:t>D5.  Underserved (robbery)</a:t>
            </a:r>
            <a:r>
              <a:rPr lang="en-US" sz="1400" dirty="0"/>
              <a:t> This is a % of </a:t>
            </a:r>
            <a:r>
              <a:rPr lang="en-US" sz="1400" b="1" dirty="0"/>
              <a:t>D.</a:t>
            </a:r>
          </a:p>
          <a:p>
            <a:r>
              <a:rPr lang="en-US" sz="1400" dirty="0"/>
              <a:t>	</a:t>
            </a:r>
            <a:r>
              <a:rPr lang="en-US" sz="1400" b="1" dirty="0"/>
              <a:t>D6.  Underserved (survivors of homicide victims)</a:t>
            </a:r>
            <a:r>
              <a:rPr lang="en-US" sz="1400" dirty="0"/>
              <a:t> This is a % of </a:t>
            </a:r>
            <a:r>
              <a:rPr lang="en-US" sz="1400" b="1" dirty="0"/>
              <a:t>D.</a:t>
            </a:r>
          </a:p>
          <a:p>
            <a:r>
              <a:rPr lang="en-US" sz="1400" dirty="0"/>
              <a:t>	</a:t>
            </a:r>
            <a:r>
              <a:rPr lang="en-US" sz="1400" b="1" dirty="0"/>
              <a:t>D7.  Underserved (other violent crimes)</a:t>
            </a:r>
            <a:r>
              <a:rPr lang="en-US" sz="1400" dirty="0"/>
              <a:t> This is a % of </a:t>
            </a:r>
            <a:r>
              <a:rPr lang="en-US" sz="1400" b="1" dirty="0"/>
              <a:t>D.</a:t>
            </a:r>
          </a:p>
          <a:p>
            <a:r>
              <a:rPr lang="en-US" sz="1400" dirty="0"/>
              <a:t>	</a:t>
            </a:r>
            <a:r>
              <a:rPr lang="en-US" sz="1400" b="1" dirty="0"/>
              <a:t>D8.  Please briefly describe Other Underserved </a:t>
            </a:r>
            <a:r>
              <a:rPr lang="en-US" sz="1400" dirty="0"/>
              <a:t>(other </a:t>
            </a:r>
            <a:r>
              <a:rPr lang="en-US" sz="1400" b="1" dirty="0"/>
              <a:t>violent 		</a:t>
            </a:r>
            <a:r>
              <a:rPr lang="en-US" sz="1400" dirty="0"/>
              <a:t>crimes)</a:t>
            </a:r>
            <a:br>
              <a:rPr lang="en-US" sz="1400" dirty="0"/>
            </a:br>
            <a:r>
              <a:rPr lang="en-US" sz="1400" dirty="0"/>
              <a:t>	</a:t>
            </a:r>
            <a:r>
              <a:rPr lang="en-US" sz="1400" b="1" dirty="0"/>
              <a:t>D9. Other Underserved </a:t>
            </a:r>
            <a:r>
              <a:rPr lang="en-US" sz="1400" dirty="0"/>
              <a:t>(</a:t>
            </a:r>
            <a:r>
              <a:rPr lang="en-US" sz="1400" b="1" dirty="0"/>
              <a:t>non-violent </a:t>
            </a:r>
            <a:r>
              <a:rPr lang="en-US" sz="1400" dirty="0"/>
              <a:t>crimes)</a:t>
            </a:r>
            <a:br>
              <a:rPr lang="en-US" sz="1400" dirty="0"/>
            </a:br>
            <a:r>
              <a:rPr lang="en-US" sz="1400" dirty="0"/>
              <a:t>	</a:t>
            </a:r>
            <a:r>
              <a:rPr lang="en-US" sz="1400" b="1" dirty="0"/>
              <a:t>D10. Please briefly describe other Underserved </a:t>
            </a:r>
            <a:r>
              <a:rPr lang="en-US" sz="1400" dirty="0"/>
              <a:t>(</a:t>
            </a:r>
            <a:r>
              <a:rPr lang="en-US" sz="1400" b="1" dirty="0"/>
              <a:t>non-violent 			</a:t>
            </a:r>
            <a:r>
              <a:rPr lang="en-US" sz="1400" dirty="0"/>
              <a:t>crimes)</a:t>
            </a:r>
            <a:br>
              <a:rPr lang="en-US" sz="1400" dirty="0"/>
            </a:br>
            <a:r>
              <a:rPr lang="en-US" sz="1400" dirty="0"/>
              <a:t>	</a:t>
            </a:r>
            <a:r>
              <a:rPr lang="en-US" sz="1400" b="1" dirty="0"/>
              <a:t>D11. Not required to answer.</a:t>
            </a:r>
            <a:br>
              <a:rPr lang="en-US" sz="1400" dirty="0"/>
            </a:br>
            <a:endParaRPr lang="en-US" sz="1400" dirty="0"/>
          </a:p>
        </p:txBody>
      </p:sp>
    </p:spTree>
    <p:extLst>
      <p:ext uri="{BB962C8B-B14F-4D97-AF65-F5344CB8AC3E}">
        <p14:creationId xmlns:p14="http://schemas.microsoft.com/office/powerpoint/2010/main" val="1116783932"/>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36108936-5ECD-4620-B507-45BDACF6BBFF}"/>
              </a:ext>
            </a:extLst>
          </p:cNvPr>
          <p:cNvPicPr>
            <a:picLocks noChangeAspect="1"/>
          </p:cNvPicPr>
          <p:nvPr/>
        </p:nvPicPr>
        <p:blipFill>
          <a:blip r:embed="rId3"/>
          <a:stretch>
            <a:fillRect/>
          </a:stretch>
        </p:blipFill>
        <p:spPr>
          <a:xfrm>
            <a:off x="578223" y="1959429"/>
            <a:ext cx="8239206" cy="3853541"/>
          </a:xfrm>
          <a:prstGeom prst="rect">
            <a:avLst/>
          </a:prstGeom>
        </p:spPr>
      </p:pic>
      <p:sp>
        <p:nvSpPr>
          <p:cNvPr id="3" name="TextBox 2">
            <a:extLst>
              <a:ext uri="{FF2B5EF4-FFF2-40B4-BE49-F238E27FC236}">
                <a16:creationId xmlns:a16="http://schemas.microsoft.com/office/drawing/2014/main" id="{177B1FF2-60A2-43B1-863A-3FF862E1C9F1}"/>
              </a:ext>
            </a:extLst>
          </p:cNvPr>
          <p:cNvSpPr txBox="1"/>
          <p:nvPr/>
        </p:nvSpPr>
        <p:spPr>
          <a:xfrm>
            <a:off x="578223" y="307910"/>
            <a:ext cx="9760095" cy="1477328"/>
          </a:xfrm>
          <a:prstGeom prst="rect">
            <a:avLst/>
          </a:prstGeom>
          <a:noFill/>
        </p:spPr>
        <p:txBody>
          <a:bodyPr wrap="square" rtlCol="0">
            <a:spAutoFit/>
          </a:bodyPr>
          <a:lstStyle/>
          <a:p>
            <a:r>
              <a:rPr lang="en-US" b="1" dirty="0"/>
              <a:t>Directions</a:t>
            </a:r>
            <a:br>
              <a:rPr lang="en-US" b="1" dirty="0"/>
            </a:br>
            <a:br>
              <a:rPr lang="en-US" b="1" dirty="0"/>
            </a:br>
            <a:r>
              <a:rPr lang="en-US" b="1" dirty="0"/>
              <a:t>First Blank- </a:t>
            </a:r>
            <a:r>
              <a:rPr lang="en-US" dirty="0"/>
              <a:t>Please list all the counties that you provide service to as described in your application</a:t>
            </a:r>
            <a:br>
              <a:rPr lang="en-US" dirty="0"/>
            </a:br>
            <a:r>
              <a:rPr lang="en-US" dirty="0"/>
              <a:t>	</a:t>
            </a:r>
            <a:br>
              <a:rPr lang="en-US" dirty="0"/>
            </a:br>
            <a:r>
              <a:rPr lang="en-US" b="1" dirty="0"/>
              <a:t>Second Blank- </a:t>
            </a:r>
            <a:r>
              <a:rPr lang="en-US" dirty="0"/>
              <a:t>Please list all the counties served outside of the state.</a:t>
            </a:r>
          </a:p>
        </p:txBody>
      </p:sp>
    </p:spTree>
    <p:extLst>
      <p:ext uri="{BB962C8B-B14F-4D97-AF65-F5344CB8AC3E}">
        <p14:creationId xmlns:p14="http://schemas.microsoft.com/office/powerpoint/2010/main" val="4005662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33AD6AC6-9F97-4889-8978-C836D102B3F2}"/>
              </a:ext>
            </a:extLst>
          </p:cNvPr>
          <p:cNvPicPr>
            <a:picLocks noChangeAspect="1"/>
          </p:cNvPicPr>
          <p:nvPr/>
        </p:nvPicPr>
        <p:blipFill>
          <a:blip r:embed="rId3"/>
          <a:stretch>
            <a:fillRect/>
          </a:stretch>
        </p:blipFill>
        <p:spPr>
          <a:xfrm>
            <a:off x="382569" y="434340"/>
            <a:ext cx="5831619" cy="5417819"/>
          </a:xfrm>
          <a:prstGeom prst="rect">
            <a:avLst/>
          </a:prstGeom>
        </p:spPr>
      </p:pic>
      <p:sp>
        <p:nvSpPr>
          <p:cNvPr id="3" name="TextBox 2">
            <a:extLst>
              <a:ext uri="{FF2B5EF4-FFF2-40B4-BE49-F238E27FC236}">
                <a16:creationId xmlns:a16="http://schemas.microsoft.com/office/drawing/2014/main" id="{831A7849-897E-4A79-ACE5-492B22E14E5C}"/>
              </a:ext>
            </a:extLst>
          </p:cNvPr>
          <p:cNvSpPr txBox="1"/>
          <p:nvPr/>
        </p:nvSpPr>
        <p:spPr>
          <a:xfrm>
            <a:off x="6550090" y="434340"/>
            <a:ext cx="5405690" cy="4801314"/>
          </a:xfrm>
          <a:prstGeom prst="rect">
            <a:avLst/>
          </a:prstGeom>
          <a:noFill/>
        </p:spPr>
        <p:txBody>
          <a:bodyPr wrap="square" rtlCol="0">
            <a:spAutoFit/>
          </a:bodyPr>
          <a:lstStyle/>
          <a:p>
            <a:r>
              <a:rPr lang="en-US" b="1" dirty="0"/>
              <a:t>Directions</a:t>
            </a:r>
            <a:br>
              <a:rPr lang="en-US" b="1" dirty="0"/>
            </a:br>
            <a:br>
              <a:rPr lang="en-US" b="1" dirty="0"/>
            </a:br>
            <a:r>
              <a:rPr lang="en-US" b="1" dirty="0"/>
              <a:t>A. Value of in-kind match : </a:t>
            </a:r>
            <a:r>
              <a:rPr lang="en-US" dirty="0"/>
              <a:t>The total of in-kind match should go here. (EX. Donations)</a:t>
            </a:r>
            <a:br>
              <a:rPr lang="en-US" dirty="0"/>
            </a:br>
            <a:br>
              <a:rPr lang="en-US" dirty="0"/>
            </a:br>
            <a:r>
              <a:rPr lang="en-US" b="1" dirty="0"/>
              <a:t>B. Cash Match : </a:t>
            </a:r>
            <a:r>
              <a:rPr lang="en-US" dirty="0"/>
              <a:t>The total of cash match should go here.  (EX. Salaries)</a:t>
            </a:r>
            <a:br>
              <a:rPr lang="en-US" dirty="0"/>
            </a:br>
            <a:br>
              <a:rPr lang="en-US" dirty="0"/>
            </a:br>
            <a:r>
              <a:rPr lang="en-US" b="1" dirty="0"/>
              <a:t>C. Total Match :</a:t>
            </a:r>
            <a:r>
              <a:rPr lang="en-US" dirty="0"/>
              <a:t> This should be the total of A and B. </a:t>
            </a:r>
          </a:p>
          <a:p>
            <a:r>
              <a:rPr lang="en-US" dirty="0"/>
              <a:t>(A +B=C)</a:t>
            </a:r>
            <a:br>
              <a:rPr lang="en-US" dirty="0"/>
            </a:br>
            <a:br>
              <a:rPr lang="en-US" dirty="0"/>
            </a:br>
            <a:r>
              <a:rPr lang="en-US" i="1" dirty="0"/>
              <a:t>(Use the formula to </a:t>
            </a:r>
            <a:r>
              <a:rPr lang="en-US" b="1" i="1" dirty="0"/>
              <a:t>Award Amount * 20/80 </a:t>
            </a:r>
            <a:r>
              <a:rPr lang="en-US" i="1" dirty="0"/>
              <a:t>to get the total. If C is not equal to or greater then the amount, then you do not have enough match.)</a:t>
            </a:r>
            <a:br>
              <a:rPr lang="en-US" dirty="0"/>
            </a:br>
            <a:br>
              <a:rPr lang="en-US" dirty="0"/>
            </a:br>
            <a:r>
              <a:rPr lang="en-US" b="1" dirty="0"/>
              <a:t>D. Match waiver : (</a:t>
            </a:r>
            <a:r>
              <a:rPr lang="en-US" b="1" u="sng" dirty="0"/>
              <a:t>DO NOT CHECK THIS BOX</a:t>
            </a:r>
            <a:r>
              <a:rPr lang="en-US" b="1" dirty="0"/>
              <a:t>)</a:t>
            </a:r>
            <a:br>
              <a:rPr lang="en-US" dirty="0"/>
            </a:br>
            <a:endParaRPr lang="en-US" dirty="0"/>
          </a:p>
        </p:txBody>
      </p:sp>
    </p:spTree>
    <p:extLst>
      <p:ext uri="{BB962C8B-B14F-4D97-AF65-F5344CB8AC3E}">
        <p14:creationId xmlns:p14="http://schemas.microsoft.com/office/powerpoint/2010/main" val="2764328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D70514C9-8E14-4355-9F83-FFA65D5ECEFB}"/>
              </a:ext>
            </a:extLst>
          </p:cNvPr>
          <p:cNvPicPr>
            <a:picLocks noChangeAspect="1"/>
          </p:cNvPicPr>
          <p:nvPr/>
        </p:nvPicPr>
        <p:blipFill>
          <a:blip r:embed="rId3"/>
          <a:stretch>
            <a:fillRect/>
          </a:stretch>
        </p:blipFill>
        <p:spPr>
          <a:xfrm>
            <a:off x="195106" y="981561"/>
            <a:ext cx="5569195" cy="4351338"/>
          </a:xfrm>
          <a:prstGeom prst="rect">
            <a:avLst/>
          </a:prstGeom>
        </p:spPr>
      </p:pic>
      <p:pic>
        <p:nvPicPr>
          <p:cNvPr id="3" name="Picture 2">
            <a:extLst>
              <a:ext uri="{FF2B5EF4-FFF2-40B4-BE49-F238E27FC236}">
                <a16:creationId xmlns:a16="http://schemas.microsoft.com/office/drawing/2014/main" id="{5D0684BE-B037-45BF-AEA7-806B1626602E}"/>
              </a:ext>
            </a:extLst>
          </p:cNvPr>
          <p:cNvPicPr>
            <a:picLocks noChangeAspect="1"/>
          </p:cNvPicPr>
          <p:nvPr/>
        </p:nvPicPr>
        <p:blipFill>
          <a:blip r:embed="rId4"/>
          <a:stretch>
            <a:fillRect/>
          </a:stretch>
        </p:blipFill>
        <p:spPr>
          <a:xfrm>
            <a:off x="781088" y="5332899"/>
            <a:ext cx="4880576" cy="552450"/>
          </a:xfrm>
          <a:prstGeom prst="rect">
            <a:avLst/>
          </a:prstGeom>
        </p:spPr>
      </p:pic>
      <p:pic>
        <p:nvPicPr>
          <p:cNvPr id="4" name="Picture 3">
            <a:extLst>
              <a:ext uri="{FF2B5EF4-FFF2-40B4-BE49-F238E27FC236}">
                <a16:creationId xmlns:a16="http://schemas.microsoft.com/office/drawing/2014/main" id="{BD26E2AC-A295-4858-AC4C-3F9FF488E4C8}"/>
              </a:ext>
            </a:extLst>
          </p:cNvPr>
          <p:cNvPicPr>
            <a:picLocks noChangeAspect="1"/>
          </p:cNvPicPr>
          <p:nvPr/>
        </p:nvPicPr>
        <p:blipFill>
          <a:blip r:embed="rId5"/>
          <a:stretch>
            <a:fillRect/>
          </a:stretch>
        </p:blipFill>
        <p:spPr>
          <a:xfrm>
            <a:off x="5661664" y="2008674"/>
            <a:ext cx="5475890" cy="3876675"/>
          </a:xfrm>
          <a:prstGeom prst="rect">
            <a:avLst/>
          </a:prstGeom>
        </p:spPr>
      </p:pic>
      <p:sp>
        <p:nvSpPr>
          <p:cNvPr id="5" name="TextBox 4">
            <a:extLst>
              <a:ext uri="{FF2B5EF4-FFF2-40B4-BE49-F238E27FC236}">
                <a16:creationId xmlns:a16="http://schemas.microsoft.com/office/drawing/2014/main" id="{D5BCB43B-E76B-4432-B64E-852DCF4609B4}"/>
              </a:ext>
            </a:extLst>
          </p:cNvPr>
          <p:cNvSpPr txBox="1"/>
          <p:nvPr/>
        </p:nvSpPr>
        <p:spPr>
          <a:xfrm>
            <a:off x="5764301" y="0"/>
            <a:ext cx="6427699" cy="1846659"/>
          </a:xfrm>
          <a:prstGeom prst="rect">
            <a:avLst/>
          </a:prstGeom>
          <a:noFill/>
        </p:spPr>
        <p:txBody>
          <a:bodyPr wrap="square" rtlCol="0">
            <a:spAutoFit/>
          </a:bodyPr>
          <a:lstStyle/>
          <a:p>
            <a:r>
              <a:rPr lang="en-US" b="1" dirty="0"/>
              <a:t>Directions</a:t>
            </a:r>
            <a:br>
              <a:rPr lang="en-US" b="1" dirty="0"/>
            </a:br>
            <a:br>
              <a:rPr lang="en-US" sz="1600" b="1" dirty="0"/>
            </a:br>
            <a:r>
              <a:rPr lang="en-US" sz="1600" dirty="0"/>
              <a:t>In this section there are 6 sections A, B, C, D, E, and F.  For each section check the box by the name of the services that your organization provides using VOCA Funds.  That will include the federal award and match Funds.  If your organization provides other services that are listed but are not VOCA funded to provide that service, then do not check the box.</a:t>
            </a:r>
          </a:p>
        </p:txBody>
      </p:sp>
    </p:spTree>
    <p:extLst>
      <p:ext uri="{BB962C8B-B14F-4D97-AF65-F5344CB8AC3E}">
        <p14:creationId xmlns:p14="http://schemas.microsoft.com/office/powerpoint/2010/main" val="2343319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B250D5E-614A-49C5-93BD-F586FA6B731A}"/>
              </a:ext>
            </a:extLst>
          </p:cNvPr>
          <p:cNvPicPr>
            <a:picLocks noChangeAspect="1"/>
          </p:cNvPicPr>
          <p:nvPr/>
        </p:nvPicPr>
        <p:blipFill>
          <a:blip r:embed="rId3"/>
          <a:stretch>
            <a:fillRect/>
          </a:stretch>
        </p:blipFill>
        <p:spPr>
          <a:xfrm>
            <a:off x="168262" y="95171"/>
            <a:ext cx="5294586" cy="3984625"/>
          </a:xfrm>
          <a:prstGeom prst="rect">
            <a:avLst/>
          </a:prstGeom>
        </p:spPr>
      </p:pic>
      <p:pic>
        <p:nvPicPr>
          <p:cNvPr id="3" name="Picture 2">
            <a:extLst>
              <a:ext uri="{FF2B5EF4-FFF2-40B4-BE49-F238E27FC236}">
                <a16:creationId xmlns:a16="http://schemas.microsoft.com/office/drawing/2014/main" id="{10388B22-CE98-4EF2-8198-CC3C5AB9C8A6}"/>
              </a:ext>
            </a:extLst>
          </p:cNvPr>
          <p:cNvPicPr>
            <a:picLocks noChangeAspect="1"/>
          </p:cNvPicPr>
          <p:nvPr/>
        </p:nvPicPr>
        <p:blipFill>
          <a:blip r:embed="rId4"/>
          <a:stretch>
            <a:fillRect/>
          </a:stretch>
        </p:blipFill>
        <p:spPr>
          <a:xfrm>
            <a:off x="168262" y="4079795"/>
            <a:ext cx="5294586" cy="1994433"/>
          </a:xfrm>
          <a:prstGeom prst="rect">
            <a:avLst/>
          </a:prstGeom>
        </p:spPr>
      </p:pic>
      <p:sp>
        <p:nvSpPr>
          <p:cNvPr id="4" name="TextBox 3">
            <a:extLst>
              <a:ext uri="{FF2B5EF4-FFF2-40B4-BE49-F238E27FC236}">
                <a16:creationId xmlns:a16="http://schemas.microsoft.com/office/drawing/2014/main" id="{0AC1C248-C52B-4B92-83EC-C68A7F877FFD}"/>
              </a:ext>
            </a:extLst>
          </p:cNvPr>
          <p:cNvSpPr txBox="1"/>
          <p:nvPr/>
        </p:nvSpPr>
        <p:spPr>
          <a:xfrm>
            <a:off x="5840963" y="363894"/>
            <a:ext cx="5990253" cy="2585323"/>
          </a:xfrm>
          <a:prstGeom prst="rect">
            <a:avLst/>
          </a:prstGeom>
          <a:noFill/>
        </p:spPr>
        <p:txBody>
          <a:bodyPr wrap="square" rtlCol="0">
            <a:spAutoFit/>
          </a:bodyPr>
          <a:lstStyle/>
          <a:p>
            <a:r>
              <a:rPr lang="en-US" b="1" dirty="0"/>
              <a:t>Directions</a:t>
            </a:r>
            <a:br>
              <a:rPr lang="en-US" b="1" dirty="0"/>
            </a:br>
            <a:br>
              <a:rPr lang="en-US" b="1" dirty="0"/>
            </a:br>
            <a:r>
              <a:rPr lang="en-US" dirty="0"/>
              <a:t>In this section there is a list of victimizations, check the box(s) that best describe the victims that the VOCA-funded project serve.  There will be an Appendix with definitions on pages 10-13.  The check list has an other option this refers to a type of victimization that is not associated with any of the other types listed. </a:t>
            </a:r>
            <a:br>
              <a:rPr lang="en-US" dirty="0"/>
            </a:br>
            <a:endParaRPr lang="en-US" dirty="0"/>
          </a:p>
        </p:txBody>
      </p:sp>
    </p:spTree>
    <p:extLst>
      <p:ext uri="{BB962C8B-B14F-4D97-AF65-F5344CB8AC3E}">
        <p14:creationId xmlns:p14="http://schemas.microsoft.com/office/powerpoint/2010/main" val="356811168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8" name="Rectangle 53">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9" name="Picture 55">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0" name="Straight Connector 57">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59">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2" name="Rectangle 61">
            <a:extLst>
              <a:ext uri="{FF2B5EF4-FFF2-40B4-BE49-F238E27FC236}">
                <a16:creationId xmlns:a16="http://schemas.microsoft.com/office/drawing/2014/main" id="{8D095B41-7312-4603-9F0F-93387C353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B9322A0-C938-EA36-D0BD-5F5B116155CF}"/>
              </a:ext>
            </a:extLst>
          </p:cNvPr>
          <p:cNvPicPr>
            <a:picLocks noGrp="1" noChangeAspect="1"/>
          </p:cNvPicPr>
          <p:nvPr>
            <p:ph idx="1"/>
          </p:nvPr>
        </p:nvPicPr>
        <p:blipFill rotWithShape="1">
          <a:blip r:embed="rId3">
            <a:duotone>
              <a:schemeClr val="bg2">
                <a:shade val="45000"/>
                <a:satMod val="135000"/>
              </a:schemeClr>
              <a:prstClr val="white"/>
            </a:duotone>
            <a:alphaModFix amt="50000"/>
          </a:blip>
          <a:srcRect t="5317" r="-1" b="29652"/>
          <a:stretch/>
        </p:blipFill>
        <p:spPr>
          <a:xfrm>
            <a:off x="-303" y="414779"/>
            <a:ext cx="12191695" cy="6443221"/>
          </a:xfrm>
          <a:prstGeom prst="rect">
            <a:avLst/>
          </a:prstGeom>
        </p:spPr>
      </p:pic>
      <p:sp>
        <p:nvSpPr>
          <p:cNvPr id="83" name="Rectangle 63">
            <a:extLst>
              <a:ext uri="{FF2B5EF4-FFF2-40B4-BE49-F238E27FC236}">
                <a16:creationId xmlns:a16="http://schemas.microsoft.com/office/drawing/2014/main" id="{1042C936-444C-4F0D-9737-291EAFE1E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5892EF-C7C2-7CA6-C617-98534702D992}"/>
              </a:ext>
            </a:extLst>
          </p:cNvPr>
          <p:cNvSpPr>
            <a:spLocks noGrp="1"/>
          </p:cNvSpPr>
          <p:nvPr>
            <p:ph type="title"/>
          </p:nvPr>
        </p:nvSpPr>
        <p:spPr>
          <a:xfrm>
            <a:off x="2417779" y="802298"/>
            <a:ext cx="8637073" cy="2541431"/>
          </a:xfrm>
          <a:effectLst>
            <a:outerShdw blurRad="50800" dist="127000" dir="5400000" algn="ctr" rotWithShape="0">
              <a:srgbClr val="000000">
                <a:alpha val="43137"/>
              </a:srgbClr>
            </a:outerShdw>
          </a:effectLst>
        </p:spPr>
        <p:txBody>
          <a:bodyPr vert="horz" lIns="91440" tIns="45720" rIns="91440" bIns="0" rtlCol="0" anchor="b">
            <a:normAutofit/>
          </a:bodyPr>
          <a:lstStyle/>
          <a:p>
            <a:r>
              <a:rPr kumimoji="0" lang="en-US" sz="6600" u="none" strike="noStrike" spc="0" normalizeH="0" baseline="0" noProof="0" dirty="0">
                <a:ln>
                  <a:noFill/>
                </a:ln>
                <a:solidFill>
                  <a:srgbClr val="002060"/>
                </a:solidFill>
                <a:uLnTx/>
                <a:uFillTx/>
                <a:latin typeface="72 Black" panose="020B0A04030603020204" pitchFamily="34" charset="0"/>
                <a:cs typeface="72 Black" panose="020B0A04030603020204" pitchFamily="34" charset="0"/>
              </a:rPr>
              <a:t>IGS WEBSITE</a:t>
            </a:r>
            <a:endParaRPr lang="en-US" sz="6600" dirty="0">
              <a:solidFill>
                <a:srgbClr val="002060"/>
              </a:solidFill>
              <a:latin typeface="72 Black" panose="020B0A04030603020204" pitchFamily="34" charset="0"/>
              <a:cs typeface="72 Black" panose="020B0A04030603020204" pitchFamily="34" charset="0"/>
            </a:endParaRPr>
          </a:p>
        </p:txBody>
      </p:sp>
      <p:cxnSp>
        <p:nvCxnSpPr>
          <p:cNvPr id="84" name="Straight Connector 65">
            <a:extLst>
              <a:ext uri="{FF2B5EF4-FFF2-40B4-BE49-F238E27FC236}">
                <a16:creationId xmlns:a16="http://schemas.microsoft.com/office/drawing/2014/main" id="{B61C4D9F-F4AF-4ED2-9310-56EB2E19C0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3"/>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5" name="Picture 67">
            <a:extLst>
              <a:ext uri="{FF2B5EF4-FFF2-40B4-BE49-F238E27FC236}">
                <a16:creationId xmlns:a16="http://schemas.microsoft.com/office/drawing/2014/main" id="{419FDB25-3050-4009-9806-3000DDD1C0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6" name="Straight Connector 69">
            <a:extLst>
              <a:ext uri="{FF2B5EF4-FFF2-40B4-BE49-F238E27FC236}">
                <a16:creationId xmlns:a16="http://schemas.microsoft.com/office/drawing/2014/main" id="{8063EF0F-7BC0-4CFB-AB98-20A8DD91D7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2D6DB4C-9DF5-2155-C649-5E84EED1C6AB}"/>
              </a:ext>
            </a:extLst>
          </p:cNvPr>
          <p:cNvSpPr txBox="1"/>
          <p:nvPr/>
        </p:nvSpPr>
        <p:spPr>
          <a:xfrm>
            <a:off x="2310961" y="3851136"/>
            <a:ext cx="6156664" cy="707886"/>
          </a:xfrm>
          <a:prstGeom prst="rect">
            <a:avLst/>
          </a:prstGeom>
          <a:noFill/>
        </p:spPr>
        <p:txBody>
          <a:bodyPr wrap="square">
            <a:spAutoFit/>
          </a:bodyPr>
          <a:lstStyle/>
          <a:p>
            <a:r>
              <a:rPr lang="en-US" sz="2000" b="1" dirty="0">
                <a:solidFill>
                  <a:srgbClr val="008000"/>
                </a:solidFill>
                <a:hlinkClick r:id="rId4">
                  <a:extLst>
                    <a:ext uri="{A12FA001-AC4F-418D-AE19-62706E023703}">
                      <ahyp:hlinkClr xmlns:ahyp="http://schemas.microsoft.com/office/drawing/2018/hyperlinkcolor" val="tx"/>
                    </a:ext>
                  </a:extLst>
                </a:hlinkClick>
              </a:rPr>
              <a:t>https://www.dfa.arkansas.gov/intergovernmental-services/grant-programs/request-for-proposals</a:t>
            </a:r>
            <a:endParaRPr lang="en-US" sz="2000" b="1" dirty="0">
              <a:solidFill>
                <a:srgbClr val="008000"/>
              </a:solidFill>
            </a:endParaRPr>
          </a:p>
        </p:txBody>
      </p:sp>
    </p:spTree>
    <p:extLst>
      <p:ext uri="{BB962C8B-B14F-4D97-AF65-F5344CB8AC3E}">
        <p14:creationId xmlns:p14="http://schemas.microsoft.com/office/powerpoint/2010/main" val="2254635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AD8A297C-006C-4755-A1B1-00899BD58AD7}"/>
              </a:ext>
            </a:extLst>
          </p:cNvPr>
          <p:cNvPicPr>
            <a:picLocks noChangeAspect="1"/>
          </p:cNvPicPr>
          <p:nvPr/>
        </p:nvPicPr>
        <p:blipFill>
          <a:blip r:embed="rId3"/>
          <a:stretch>
            <a:fillRect/>
          </a:stretch>
        </p:blipFill>
        <p:spPr>
          <a:xfrm>
            <a:off x="240030" y="217170"/>
            <a:ext cx="5394960" cy="5817869"/>
          </a:xfrm>
          <a:prstGeom prst="rect">
            <a:avLst/>
          </a:prstGeom>
        </p:spPr>
      </p:pic>
      <p:sp>
        <p:nvSpPr>
          <p:cNvPr id="3" name="TextBox 2">
            <a:extLst>
              <a:ext uri="{FF2B5EF4-FFF2-40B4-BE49-F238E27FC236}">
                <a16:creationId xmlns:a16="http://schemas.microsoft.com/office/drawing/2014/main" id="{563F1705-53D9-4DE2-A7CD-9A63F28822A7}"/>
              </a:ext>
            </a:extLst>
          </p:cNvPr>
          <p:cNvSpPr txBox="1"/>
          <p:nvPr/>
        </p:nvSpPr>
        <p:spPr>
          <a:xfrm>
            <a:off x="5868955" y="531845"/>
            <a:ext cx="6008914" cy="5262979"/>
          </a:xfrm>
          <a:prstGeom prst="rect">
            <a:avLst/>
          </a:prstGeom>
          <a:noFill/>
        </p:spPr>
        <p:txBody>
          <a:bodyPr wrap="square" rtlCol="0">
            <a:spAutoFit/>
          </a:bodyPr>
          <a:lstStyle/>
          <a:p>
            <a:r>
              <a:rPr lang="en-US" b="1" dirty="0"/>
              <a:t>Directions</a:t>
            </a:r>
            <a:br>
              <a:rPr lang="en-US" sz="1600" b="1" dirty="0"/>
            </a:br>
            <a:br>
              <a:rPr lang="en-US" sz="1600" b="1" dirty="0"/>
            </a:br>
            <a:r>
              <a:rPr lang="en-US" sz="1600" b="1" dirty="0"/>
              <a:t>C1</a:t>
            </a:r>
            <a:r>
              <a:rPr lang="en-US" sz="1600" dirty="0"/>
              <a:t> Is the amount of the award </a:t>
            </a:r>
            <a:br>
              <a:rPr lang="en-US" sz="1600" dirty="0"/>
            </a:br>
            <a:br>
              <a:rPr lang="en-US" sz="1600" dirty="0"/>
            </a:br>
            <a:r>
              <a:rPr lang="en-US" sz="1600" b="1" dirty="0"/>
              <a:t>C2 Other State/Territory : </a:t>
            </a:r>
            <a:r>
              <a:rPr lang="en-US" sz="1600" dirty="0"/>
              <a:t>money that is provided from the state that is provided 	with state funds.</a:t>
            </a:r>
            <a:br>
              <a:rPr lang="en-US" sz="1600" dirty="0"/>
            </a:br>
            <a:br>
              <a:rPr lang="en-US" sz="1600" dirty="0"/>
            </a:br>
            <a:r>
              <a:rPr lang="en-US" sz="1600" b="1" dirty="0"/>
              <a:t>C3 Other Local : </a:t>
            </a:r>
            <a:r>
              <a:rPr lang="en-US" sz="1600" dirty="0"/>
              <a:t>is funds provided from the community such as fundraisers etc.</a:t>
            </a:r>
            <a:br>
              <a:rPr lang="en-US" sz="1600" dirty="0"/>
            </a:br>
            <a:br>
              <a:rPr lang="en-US" sz="1600" dirty="0"/>
            </a:br>
            <a:r>
              <a:rPr lang="en-US" sz="1600" b="1" dirty="0"/>
              <a:t>C4 Other Federal : </a:t>
            </a:r>
            <a:r>
              <a:rPr lang="en-US" sz="1600" dirty="0"/>
              <a:t>includes all federal funding except the subaward amount reported in Question 4.</a:t>
            </a:r>
            <a:br>
              <a:rPr lang="en-US" sz="1600" dirty="0"/>
            </a:br>
            <a:br>
              <a:rPr lang="en-US" sz="1600" dirty="0"/>
            </a:br>
            <a:r>
              <a:rPr lang="en-US" sz="1600" b="1" dirty="0"/>
              <a:t>C5 Other Nonfederal :</a:t>
            </a:r>
            <a:r>
              <a:rPr lang="en-US" sz="1600" dirty="0"/>
              <a:t> This is funding from foundation etc.</a:t>
            </a:r>
            <a:br>
              <a:rPr lang="en-US" sz="1600" dirty="0"/>
            </a:br>
            <a:br>
              <a:rPr lang="en-US" sz="1600" dirty="0"/>
            </a:br>
            <a:r>
              <a:rPr lang="en-US" sz="1600" b="1" dirty="0"/>
              <a:t>C. </a:t>
            </a:r>
            <a:r>
              <a:rPr lang="en-US" sz="1600" dirty="0"/>
              <a:t> </a:t>
            </a:r>
            <a:r>
              <a:rPr lang="en-US" sz="1600" b="1" dirty="0"/>
              <a:t>Third Row:</a:t>
            </a:r>
            <a:r>
              <a:rPr lang="en-US" sz="1600" dirty="0"/>
              <a:t> count all employees that are payed from the VOCA award or the match funds as one employee regardless of full time or part time.</a:t>
            </a:r>
            <a:br>
              <a:rPr lang="en-US" sz="1600" dirty="0"/>
            </a:br>
            <a:br>
              <a:rPr lang="en-US" sz="1600" dirty="0"/>
            </a:br>
            <a:r>
              <a:rPr lang="en-US" sz="1600" b="1" dirty="0"/>
              <a:t>D. Fourth Row: </a:t>
            </a:r>
            <a:r>
              <a:rPr lang="en-US" sz="1600" dirty="0"/>
              <a:t>count the total number of hours for the year that all the employees in C will work.</a:t>
            </a:r>
          </a:p>
        </p:txBody>
      </p:sp>
    </p:spTree>
    <p:extLst>
      <p:ext uri="{BB962C8B-B14F-4D97-AF65-F5344CB8AC3E}">
        <p14:creationId xmlns:p14="http://schemas.microsoft.com/office/powerpoint/2010/main" val="2996677772"/>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D1041C-2B3D-4D24-AC9D-88A2FF545705}"/>
              </a:ext>
            </a:extLst>
          </p:cNvPr>
          <p:cNvPicPr>
            <a:picLocks noChangeAspect="1"/>
          </p:cNvPicPr>
          <p:nvPr/>
        </p:nvPicPr>
        <p:blipFill>
          <a:blip r:embed="rId3"/>
          <a:stretch>
            <a:fillRect/>
          </a:stretch>
        </p:blipFill>
        <p:spPr>
          <a:xfrm>
            <a:off x="359815" y="849086"/>
            <a:ext cx="5947678" cy="4805265"/>
          </a:xfrm>
          <a:prstGeom prst="rect">
            <a:avLst/>
          </a:prstGeom>
        </p:spPr>
      </p:pic>
      <p:sp>
        <p:nvSpPr>
          <p:cNvPr id="3" name="TextBox 2">
            <a:extLst>
              <a:ext uri="{FF2B5EF4-FFF2-40B4-BE49-F238E27FC236}">
                <a16:creationId xmlns:a16="http://schemas.microsoft.com/office/drawing/2014/main" id="{1FC9FEC7-8562-48FB-AD97-2853D91F60DE}"/>
              </a:ext>
            </a:extLst>
          </p:cNvPr>
          <p:cNvSpPr txBox="1"/>
          <p:nvPr/>
        </p:nvSpPr>
        <p:spPr>
          <a:xfrm>
            <a:off x="6428792" y="457200"/>
            <a:ext cx="5589037" cy="2585323"/>
          </a:xfrm>
          <a:prstGeom prst="rect">
            <a:avLst/>
          </a:prstGeom>
          <a:noFill/>
        </p:spPr>
        <p:txBody>
          <a:bodyPr wrap="square" rtlCol="0">
            <a:spAutoFit/>
          </a:bodyPr>
          <a:lstStyle/>
          <a:p>
            <a:r>
              <a:rPr lang="en-US" b="1" dirty="0"/>
              <a:t>Directions </a:t>
            </a:r>
            <a:r>
              <a:rPr lang="en-US" dirty="0"/>
              <a:t>(This is a continuation of the Chart from the previous Slide)</a:t>
            </a:r>
            <a:br>
              <a:rPr lang="en-US" b="1" dirty="0"/>
            </a:br>
            <a:br>
              <a:rPr lang="en-US" b="1" dirty="0"/>
            </a:br>
            <a:r>
              <a:rPr lang="en-US" b="1" dirty="0"/>
              <a:t>E Fifth Row </a:t>
            </a:r>
            <a:r>
              <a:rPr lang="en-US" dirty="0"/>
              <a:t>count all Volunteer Staff that are payed from the VOCA award or the match funds as one employee regardless of full time or part time.</a:t>
            </a:r>
            <a:br>
              <a:rPr lang="en-US" dirty="0"/>
            </a:br>
            <a:br>
              <a:rPr lang="en-US" dirty="0"/>
            </a:br>
            <a:r>
              <a:rPr lang="en-US" b="1" dirty="0"/>
              <a:t>F Sixth Row </a:t>
            </a:r>
            <a:r>
              <a:rPr lang="en-US" dirty="0"/>
              <a:t>count the total number of hours for the year that all the Volunteer Staff.</a:t>
            </a:r>
          </a:p>
        </p:txBody>
      </p:sp>
    </p:spTree>
    <p:extLst>
      <p:ext uri="{BB962C8B-B14F-4D97-AF65-F5344CB8AC3E}">
        <p14:creationId xmlns:p14="http://schemas.microsoft.com/office/powerpoint/2010/main" val="430318238"/>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A186-D589-4D19-957A-52FCF81619C8}"/>
              </a:ext>
            </a:extLst>
          </p:cNvPr>
          <p:cNvSpPr>
            <a:spLocks noGrp="1"/>
          </p:cNvSpPr>
          <p:nvPr>
            <p:ph type="title"/>
          </p:nvPr>
        </p:nvSpPr>
        <p:spPr>
          <a:xfrm>
            <a:off x="1451579" y="1325880"/>
            <a:ext cx="9603275" cy="527874"/>
          </a:xfrm>
        </p:spPr>
        <p:txBody>
          <a:bodyPr>
            <a:normAutofit fontScale="90000"/>
          </a:bodyPr>
          <a:lstStyle/>
          <a:p>
            <a:r>
              <a:rPr lang="en-US" dirty="0">
                <a:solidFill>
                  <a:srgbClr val="002060"/>
                </a:solidFill>
                <a:latin typeface="72 Black" panose="020B0A04030603020204" pitchFamily="34" charset="0"/>
                <a:cs typeface="72 Black" panose="020B0A04030603020204" pitchFamily="34" charset="0"/>
              </a:rPr>
              <a:t>Monitoring</a:t>
            </a:r>
          </a:p>
        </p:txBody>
      </p:sp>
      <p:sp>
        <p:nvSpPr>
          <p:cNvPr id="3" name="Content Placeholder 2">
            <a:extLst>
              <a:ext uri="{FF2B5EF4-FFF2-40B4-BE49-F238E27FC236}">
                <a16:creationId xmlns:a16="http://schemas.microsoft.com/office/drawing/2014/main" id="{EB4F6271-1321-43C0-A953-5D1BECD0DC91}"/>
              </a:ext>
            </a:extLst>
          </p:cNvPr>
          <p:cNvSpPr>
            <a:spLocks noGrp="1"/>
          </p:cNvSpPr>
          <p:nvPr>
            <p:ph idx="1"/>
          </p:nvPr>
        </p:nvSpPr>
        <p:spPr>
          <a:xfrm>
            <a:off x="1451579" y="2015732"/>
            <a:ext cx="9603275" cy="3927868"/>
          </a:xfrm>
        </p:spPr>
        <p:txBody>
          <a:bodyPr/>
          <a:lstStyle/>
          <a:p>
            <a:r>
              <a:rPr lang="en-US" dirty="0">
                <a:latin typeface="72" panose="020B0503030000000003" pitchFamily="34" charset="0"/>
                <a:cs typeface="72" panose="020B0503030000000003" pitchFamily="34" charset="0"/>
              </a:rPr>
              <a:t>DFA-IGS is required to conduct on-site monitoring visits for at least 50% of its subgrantees each year.</a:t>
            </a:r>
          </a:p>
          <a:p>
            <a:r>
              <a:rPr lang="en-US" dirty="0">
                <a:latin typeface="72" panose="020B0503030000000003" pitchFamily="34" charset="0"/>
                <a:cs typeface="72" panose="020B0503030000000003" pitchFamily="34" charset="0"/>
              </a:rPr>
              <a:t>A subgrantee that is in the first year of its funded program will also have an on-site monitoring visit.</a:t>
            </a:r>
          </a:p>
          <a:p>
            <a:r>
              <a:rPr lang="en-US" dirty="0">
                <a:latin typeface="72" panose="020B0503030000000003" pitchFamily="34" charset="0"/>
                <a:cs typeface="72" panose="020B0503030000000003" pitchFamily="34" charset="0"/>
              </a:rPr>
              <a:t>The purpose of the visit is to ensure compliance with the applicable statutes, program guidelines, fiscal accountability, and other subgrant agreement terms and conditions.</a:t>
            </a:r>
          </a:p>
        </p:txBody>
      </p:sp>
    </p:spTree>
    <p:extLst>
      <p:ext uri="{BB962C8B-B14F-4D97-AF65-F5344CB8AC3E}">
        <p14:creationId xmlns:p14="http://schemas.microsoft.com/office/powerpoint/2010/main" val="13874419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A186-D589-4D19-957A-52FCF81619C8}"/>
              </a:ext>
            </a:extLst>
          </p:cNvPr>
          <p:cNvSpPr>
            <a:spLocks noGrp="1"/>
          </p:cNvSpPr>
          <p:nvPr>
            <p:ph type="title"/>
          </p:nvPr>
        </p:nvSpPr>
        <p:spPr>
          <a:xfrm>
            <a:off x="1451579" y="1325880"/>
            <a:ext cx="9603275" cy="527874"/>
          </a:xfrm>
        </p:spPr>
        <p:txBody>
          <a:bodyPr>
            <a:normAutofit fontScale="90000"/>
          </a:bodyPr>
          <a:lstStyle/>
          <a:p>
            <a:r>
              <a:rPr lang="en-US" dirty="0">
                <a:solidFill>
                  <a:srgbClr val="002060"/>
                </a:solidFill>
                <a:latin typeface="72 Black" panose="020B0A04030603020204" pitchFamily="34" charset="0"/>
                <a:cs typeface="72 Black" panose="020B0A04030603020204" pitchFamily="34" charset="0"/>
              </a:rPr>
              <a:t>Monitoring</a:t>
            </a:r>
          </a:p>
        </p:txBody>
      </p:sp>
      <p:sp>
        <p:nvSpPr>
          <p:cNvPr id="3" name="Content Placeholder 2">
            <a:extLst>
              <a:ext uri="{FF2B5EF4-FFF2-40B4-BE49-F238E27FC236}">
                <a16:creationId xmlns:a16="http://schemas.microsoft.com/office/drawing/2014/main" id="{EB4F6271-1321-43C0-A953-5D1BECD0DC91}"/>
              </a:ext>
            </a:extLst>
          </p:cNvPr>
          <p:cNvSpPr>
            <a:spLocks noGrp="1"/>
          </p:cNvSpPr>
          <p:nvPr>
            <p:ph idx="1"/>
          </p:nvPr>
        </p:nvSpPr>
        <p:spPr>
          <a:xfrm>
            <a:off x="1451579" y="2015732"/>
            <a:ext cx="9603275" cy="2724944"/>
          </a:xfrm>
        </p:spPr>
        <p:txBody>
          <a:bodyPr/>
          <a:lstStyle/>
          <a:p>
            <a:r>
              <a:rPr lang="en-US" dirty="0">
                <a:latin typeface="72" panose="020B0503030000000003" pitchFamily="34" charset="0"/>
                <a:cs typeface="72" panose="020B0503030000000003" pitchFamily="34" charset="0"/>
              </a:rPr>
              <a:t>Date and Time will be scheduled with the organization.</a:t>
            </a:r>
          </a:p>
          <a:p>
            <a:r>
              <a:rPr lang="en-US" dirty="0">
                <a:latin typeface="72" panose="020B0503030000000003" pitchFamily="34" charset="0"/>
                <a:cs typeface="72" panose="020B0503030000000003" pitchFamily="34" charset="0"/>
              </a:rPr>
              <a:t>Pre-Visit Monitoring tool will be e-mailed to subgrantee to complete.</a:t>
            </a:r>
          </a:p>
          <a:p>
            <a:r>
              <a:rPr lang="en-US" dirty="0">
                <a:latin typeface="72" panose="020B0503030000000003" pitchFamily="34" charset="0"/>
                <a:cs typeface="72" panose="020B0503030000000003" pitchFamily="34" charset="0"/>
              </a:rPr>
              <a:t>Grant Analyst will complete a Report of Findings.</a:t>
            </a:r>
          </a:p>
          <a:p>
            <a:r>
              <a:rPr lang="en-US" dirty="0">
                <a:latin typeface="72" panose="020B0503030000000003" pitchFamily="34" charset="0"/>
                <a:cs typeface="72" panose="020B0503030000000003" pitchFamily="34" charset="0"/>
              </a:rPr>
              <a:t>Any areas of Deficiency will be identified.</a:t>
            </a:r>
          </a:p>
          <a:p>
            <a:r>
              <a:rPr lang="en-US" dirty="0">
                <a:latin typeface="72" panose="020B0503030000000003" pitchFamily="34" charset="0"/>
                <a:cs typeface="72" panose="020B0503030000000003" pitchFamily="34" charset="0"/>
              </a:rPr>
              <a:t>Subgrantee will provide a Corrective Action Plan.</a:t>
            </a:r>
          </a:p>
        </p:txBody>
      </p:sp>
    </p:spTree>
    <p:extLst>
      <p:ext uri="{BB962C8B-B14F-4D97-AF65-F5344CB8AC3E}">
        <p14:creationId xmlns:p14="http://schemas.microsoft.com/office/powerpoint/2010/main" val="2724746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96AC0-939E-464B-827B-A2715AB30AD7}"/>
              </a:ext>
            </a:extLst>
          </p:cNvPr>
          <p:cNvSpPr>
            <a:spLocks noGrp="1"/>
          </p:cNvSpPr>
          <p:nvPr>
            <p:ph type="title"/>
          </p:nvPr>
        </p:nvSpPr>
        <p:spPr>
          <a:xfrm>
            <a:off x="923678" y="843416"/>
            <a:ext cx="9603275" cy="473010"/>
          </a:xfrm>
          <a:effectLst>
            <a:outerShdw blurRad="50800" dist="38100" dir="2700000" algn="tl" rotWithShape="0">
              <a:prstClr val="black">
                <a:alpha val="40000"/>
              </a:prstClr>
            </a:outerShdw>
          </a:effectLst>
        </p:spPr>
        <p:txBody>
          <a:bodyPr>
            <a:noAutofit/>
          </a:bodyPr>
          <a:lstStyle/>
          <a:p>
            <a:r>
              <a:rPr lang="en-US" sz="4000" dirty="0">
                <a:solidFill>
                  <a:srgbClr val="002060"/>
                </a:solidFill>
                <a:latin typeface="72 Black" panose="020B0A04030603020204" pitchFamily="34" charset="0"/>
                <a:cs typeface="72 Black" panose="020B0A04030603020204" pitchFamily="34" charset="0"/>
              </a:rPr>
              <a:t>Important Due Dates</a:t>
            </a:r>
          </a:p>
        </p:txBody>
      </p:sp>
      <p:sp>
        <p:nvSpPr>
          <p:cNvPr id="3" name="Content Placeholder 2">
            <a:extLst>
              <a:ext uri="{FF2B5EF4-FFF2-40B4-BE49-F238E27FC236}">
                <a16:creationId xmlns:a16="http://schemas.microsoft.com/office/drawing/2014/main" id="{B22F50EF-9A91-4021-AD16-502457781BBB}"/>
              </a:ext>
            </a:extLst>
          </p:cNvPr>
          <p:cNvSpPr>
            <a:spLocks noGrp="1"/>
          </p:cNvSpPr>
          <p:nvPr>
            <p:ph idx="1"/>
          </p:nvPr>
        </p:nvSpPr>
        <p:spPr>
          <a:xfrm>
            <a:off x="135846" y="1803796"/>
            <a:ext cx="11550191" cy="3904546"/>
          </a:xfrm>
        </p:spPr>
        <p:txBody>
          <a:bodyPr>
            <a:noAutofit/>
          </a:bodyPr>
          <a:lstStyle/>
          <a:p>
            <a:r>
              <a:rPr lang="en-US" sz="1600" b="1" dirty="0">
                <a:latin typeface="72" panose="020B0503030000000003" pitchFamily="34" charset="0"/>
                <a:cs typeface="72" panose="020B0503030000000003" pitchFamily="34" charset="0"/>
              </a:rPr>
              <a:t>Monthly Reimbursement Request </a:t>
            </a:r>
            <a:r>
              <a:rPr lang="en-US" sz="1600" dirty="0">
                <a:latin typeface="72" panose="020B0503030000000003" pitchFamily="34" charset="0"/>
                <a:cs typeface="72" panose="020B0503030000000003" pitchFamily="34" charset="0"/>
              </a:rPr>
              <a:t>– Due the 15</a:t>
            </a:r>
            <a:r>
              <a:rPr lang="en-US" sz="1600" baseline="30000" dirty="0">
                <a:latin typeface="72" panose="020B0503030000000003" pitchFamily="34" charset="0"/>
                <a:cs typeface="72" panose="020B0503030000000003" pitchFamily="34" charset="0"/>
              </a:rPr>
              <a:t>th</a:t>
            </a:r>
            <a:r>
              <a:rPr lang="en-US" sz="1600" dirty="0">
                <a:latin typeface="72" panose="020B0503030000000003" pitchFamily="34" charset="0"/>
                <a:cs typeface="72" panose="020B0503030000000003" pitchFamily="34" charset="0"/>
              </a:rPr>
              <a:t> of each month by 11:59 p.m. </a:t>
            </a:r>
            <a:r>
              <a:rPr lang="en-US" sz="1600" b="1" dirty="0">
                <a:solidFill>
                  <a:srgbClr val="008000"/>
                </a:solidFill>
                <a:latin typeface="72" panose="020B0503030000000003" pitchFamily="34" charset="0"/>
                <a:cs typeface="72" panose="020B0503030000000003" pitchFamily="34" charset="0"/>
              </a:rPr>
              <a:t>(Submitted through </a:t>
            </a:r>
            <a:r>
              <a:rPr lang="en-US" sz="1600" b="1" dirty="0" err="1">
                <a:solidFill>
                  <a:srgbClr val="008000"/>
                </a:solidFill>
                <a:latin typeface="72" panose="020B0503030000000003" pitchFamily="34" charset="0"/>
                <a:cs typeface="72" panose="020B0503030000000003" pitchFamily="34" charset="0"/>
              </a:rPr>
              <a:t>IGSConnect</a:t>
            </a:r>
            <a:r>
              <a:rPr lang="en-US" sz="1600" b="1" dirty="0">
                <a:solidFill>
                  <a:srgbClr val="008000"/>
                </a:solidFill>
                <a:latin typeface="72" panose="020B0503030000000003" pitchFamily="34" charset="0"/>
                <a:cs typeface="72" panose="020B0503030000000003" pitchFamily="34" charset="0"/>
              </a:rPr>
              <a:t>)</a:t>
            </a:r>
          </a:p>
          <a:p>
            <a:r>
              <a:rPr lang="en-US" sz="1600" b="1" dirty="0">
                <a:latin typeface="72" panose="020B0503030000000003" pitchFamily="34" charset="0"/>
                <a:cs typeface="72" panose="020B0503030000000003" pitchFamily="34" charset="0"/>
              </a:rPr>
              <a:t>Quarterly Goals &amp; Objectives Reports </a:t>
            </a:r>
            <a:r>
              <a:rPr lang="en-US" sz="1600" dirty="0">
                <a:latin typeface="72" panose="020B0503030000000003" pitchFamily="34" charset="0"/>
                <a:cs typeface="72" panose="020B0503030000000003" pitchFamily="34" charset="0"/>
              </a:rPr>
              <a:t>– January 15</a:t>
            </a:r>
            <a:r>
              <a:rPr lang="en-US" sz="1600" baseline="30000" dirty="0">
                <a:latin typeface="72" panose="020B0503030000000003" pitchFamily="34" charset="0"/>
                <a:cs typeface="72" panose="020B0503030000000003" pitchFamily="34" charset="0"/>
              </a:rPr>
              <a:t>th</a:t>
            </a:r>
            <a:r>
              <a:rPr lang="en-US" sz="1600" dirty="0">
                <a:latin typeface="72" panose="020B0503030000000003" pitchFamily="34" charset="0"/>
                <a:cs typeface="72" panose="020B0503030000000003" pitchFamily="34" charset="0"/>
              </a:rPr>
              <a:t>, April 15</a:t>
            </a:r>
            <a:r>
              <a:rPr lang="en-US" sz="1600" baseline="30000" dirty="0">
                <a:latin typeface="72" panose="020B0503030000000003" pitchFamily="34" charset="0"/>
                <a:cs typeface="72" panose="020B0503030000000003" pitchFamily="34" charset="0"/>
              </a:rPr>
              <a:t>th</a:t>
            </a:r>
            <a:r>
              <a:rPr lang="en-US" sz="1600" dirty="0">
                <a:latin typeface="72" panose="020B0503030000000003" pitchFamily="34" charset="0"/>
                <a:cs typeface="72" panose="020B0503030000000003" pitchFamily="34" charset="0"/>
              </a:rPr>
              <a:t>, July 15</a:t>
            </a:r>
            <a:r>
              <a:rPr lang="en-US" sz="1600" baseline="30000" dirty="0">
                <a:latin typeface="72" panose="020B0503030000000003" pitchFamily="34" charset="0"/>
                <a:cs typeface="72" panose="020B0503030000000003" pitchFamily="34" charset="0"/>
              </a:rPr>
              <a:t>th</a:t>
            </a:r>
            <a:r>
              <a:rPr lang="en-US" sz="1600" dirty="0">
                <a:latin typeface="72" panose="020B0503030000000003" pitchFamily="34" charset="0"/>
                <a:cs typeface="72" panose="020B0503030000000003" pitchFamily="34" charset="0"/>
              </a:rPr>
              <a:t>, &amp; October 15</a:t>
            </a:r>
            <a:r>
              <a:rPr lang="en-US" sz="1600" baseline="30000" dirty="0">
                <a:latin typeface="72" panose="020B0503030000000003" pitchFamily="34" charset="0"/>
                <a:cs typeface="72" panose="020B0503030000000003" pitchFamily="34" charset="0"/>
              </a:rPr>
              <a:t>th</a:t>
            </a:r>
            <a:r>
              <a:rPr lang="en-US" sz="1600" dirty="0">
                <a:latin typeface="72" panose="020B0503030000000003" pitchFamily="34" charset="0"/>
                <a:cs typeface="72" panose="020B0503030000000003" pitchFamily="34" charset="0"/>
              </a:rPr>
              <a:t> by 11:59 p.m. </a:t>
            </a:r>
            <a:r>
              <a:rPr lang="en-US" sz="1600" b="1" dirty="0">
                <a:solidFill>
                  <a:srgbClr val="008000"/>
                </a:solidFill>
                <a:latin typeface="72" panose="020B0503030000000003" pitchFamily="34" charset="0"/>
                <a:cs typeface="72" panose="020B0503030000000003" pitchFamily="34" charset="0"/>
              </a:rPr>
              <a:t>(E-mailed to Grant Analyst</a:t>
            </a:r>
            <a:r>
              <a:rPr lang="en-US" sz="1600" b="1" dirty="0">
                <a:latin typeface="72" panose="020B0503030000000003" pitchFamily="34" charset="0"/>
                <a:cs typeface="72" panose="020B0503030000000003" pitchFamily="34" charset="0"/>
              </a:rPr>
              <a:t>)</a:t>
            </a:r>
          </a:p>
          <a:p>
            <a:r>
              <a:rPr lang="en-US" sz="1600" b="1" dirty="0">
                <a:latin typeface="72" panose="020B0503030000000003" pitchFamily="34" charset="0"/>
                <a:cs typeface="72" panose="020B0503030000000003" pitchFamily="34" charset="0"/>
              </a:rPr>
              <a:t>Quarterly Performance Reports </a:t>
            </a:r>
            <a:r>
              <a:rPr lang="en-US" sz="1600" dirty="0">
                <a:latin typeface="72" panose="020B0503030000000003" pitchFamily="34" charset="0"/>
                <a:cs typeface="72" panose="020B0503030000000003" pitchFamily="34" charset="0"/>
              </a:rPr>
              <a:t>– January 15th, April 15th, July 15th, &amp; October 15th by 11:59 p.m. </a:t>
            </a:r>
            <a:r>
              <a:rPr lang="en-US" sz="1600" b="1" dirty="0">
                <a:solidFill>
                  <a:srgbClr val="008000"/>
                </a:solidFill>
                <a:latin typeface="72" panose="020B0503030000000003" pitchFamily="34" charset="0"/>
                <a:cs typeface="72" panose="020B0503030000000003" pitchFamily="34" charset="0"/>
              </a:rPr>
              <a:t>(Submitted through </a:t>
            </a:r>
            <a:r>
              <a:rPr lang="en-US" sz="1600" b="1" dirty="0" err="1">
                <a:solidFill>
                  <a:srgbClr val="008000"/>
                </a:solidFill>
                <a:latin typeface="72" panose="020B0503030000000003" pitchFamily="34" charset="0"/>
                <a:cs typeface="72" panose="020B0503030000000003" pitchFamily="34" charset="0"/>
              </a:rPr>
              <a:t>IGSConnect</a:t>
            </a:r>
            <a:r>
              <a:rPr lang="en-US" sz="1600" b="1" dirty="0">
                <a:solidFill>
                  <a:srgbClr val="008000"/>
                </a:solidFill>
                <a:latin typeface="72" panose="020B0503030000000003" pitchFamily="34" charset="0"/>
                <a:cs typeface="72" panose="020B0503030000000003" pitchFamily="34" charset="0"/>
              </a:rPr>
              <a:t>)</a:t>
            </a:r>
          </a:p>
          <a:p>
            <a:r>
              <a:rPr lang="en-US" sz="1600" b="1" dirty="0">
                <a:latin typeface="72" panose="020B0503030000000003" pitchFamily="34" charset="0"/>
                <a:cs typeface="72" panose="020B0503030000000003" pitchFamily="34" charset="0"/>
              </a:rPr>
              <a:t>Annual Inventory Report </a:t>
            </a:r>
            <a:r>
              <a:rPr lang="en-US" sz="1600" dirty="0">
                <a:latin typeface="72" panose="020B0503030000000003" pitchFamily="34" charset="0"/>
                <a:cs typeface="72" panose="020B0503030000000003" pitchFamily="34" charset="0"/>
              </a:rPr>
              <a:t>– May 31</a:t>
            </a:r>
            <a:r>
              <a:rPr lang="en-US" sz="1600" baseline="30000" dirty="0">
                <a:latin typeface="72" panose="020B0503030000000003" pitchFamily="34" charset="0"/>
                <a:cs typeface="72" panose="020B0503030000000003" pitchFamily="34" charset="0"/>
              </a:rPr>
              <a:t>st</a:t>
            </a:r>
            <a:r>
              <a:rPr lang="en-US" sz="1600" dirty="0">
                <a:latin typeface="72" panose="020B0503030000000003" pitchFamily="34" charset="0"/>
                <a:cs typeface="72" panose="020B0503030000000003" pitchFamily="34" charset="0"/>
              </a:rPr>
              <a:t> by 11:59 p.m. </a:t>
            </a:r>
            <a:r>
              <a:rPr lang="en-US" sz="1600" b="1" dirty="0">
                <a:solidFill>
                  <a:srgbClr val="008000"/>
                </a:solidFill>
                <a:latin typeface="72" panose="020B0503030000000003" pitchFamily="34" charset="0"/>
                <a:cs typeface="72" panose="020B0503030000000003" pitchFamily="34" charset="0"/>
              </a:rPr>
              <a:t>(Submitted through </a:t>
            </a:r>
            <a:r>
              <a:rPr lang="en-US" sz="1600" b="1" dirty="0" err="1">
                <a:solidFill>
                  <a:srgbClr val="008000"/>
                </a:solidFill>
                <a:latin typeface="72" panose="020B0503030000000003" pitchFamily="34" charset="0"/>
                <a:cs typeface="72" panose="020B0503030000000003" pitchFamily="34" charset="0"/>
              </a:rPr>
              <a:t>IGSConnect</a:t>
            </a:r>
            <a:r>
              <a:rPr lang="en-US" sz="1600" b="1" dirty="0">
                <a:solidFill>
                  <a:srgbClr val="008000"/>
                </a:solidFill>
                <a:latin typeface="72" panose="020B0503030000000003" pitchFamily="34" charset="0"/>
                <a:cs typeface="72" panose="020B0503030000000003" pitchFamily="34" charset="0"/>
              </a:rPr>
              <a:t>)</a:t>
            </a:r>
          </a:p>
          <a:p>
            <a:r>
              <a:rPr lang="en-US" sz="1600" b="1" dirty="0">
                <a:latin typeface="72" panose="020B0503030000000003" pitchFamily="34" charset="0"/>
                <a:cs typeface="72" panose="020B0503030000000003" pitchFamily="34" charset="0"/>
              </a:rPr>
              <a:t>Annual Report </a:t>
            </a:r>
            <a:r>
              <a:rPr lang="en-US" sz="1600" dirty="0">
                <a:latin typeface="72" panose="020B0503030000000003" pitchFamily="34" charset="0"/>
                <a:cs typeface="72" panose="020B0503030000000003" pitchFamily="34" charset="0"/>
              </a:rPr>
              <a:t>– October 31</a:t>
            </a:r>
            <a:r>
              <a:rPr lang="en-US" sz="1600" baseline="30000" dirty="0">
                <a:latin typeface="72" panose="020B0503030000000003" pitchFamily="34" charset="0"/>
                <a:cs typeface="72" panose="020B0503030000000003" pitchFamily="34" charset="0"/>
              </a:rPr>
              <a:t>st</a:t>
            </a:r>
            <a:r>
              <a:rPr lang="en-US" sz="1600" dirty="0">
                <a:latin typeface="72" panose="020B0503030000000003" pitchFamily="34" charset="0"/>
                <a:cs typeface="72" panose="020B0503030000000003" pitchFamily="34" charset="0"/>
              </a:rPr>
              <a:t> by 11:59 p.m. </a:t>
            </a:r>
            <a:r>
              <a:rPr lang="en-US" sz="1600" b="1" dirty="0">
                <a:solidFill>
                  <a:srgbClr val="008000"/>
                </a:solidFill>
                <a:latin typeface="72" panose="020B0503030000000003" pitchFamily="34" charset="0"/>
                <a:cs typeface="72" panose="020B0503030000000003" pitchFamily="34" charset="0"/>
              </a:rPr>
              <a:t>(Submitted through </a:t>
            </a:r>
            <a:r>
              <a:rPr lang="en-US" sz="1600" b="1" dirty="0" err="1">
                <a:solidFill>
                  <a:srgbClr val="008000"/>
                </a:solidFill>
                <a:latin typeface="72" panose="020B0503030000000003" pitchFamily="34" charset="0"/>
                <a:cs typeface="72" panose="020B0503030000000003" pitchFamily="34" charset="0"/>
              </a:rPr>
              <a:t>IGSConnect</a:t>
            </a:r>
            <a:r>
              <a:rPr lang="en-US" sz="1600" b="1" dirty="0">
                <a:solidFill>
                  <a:srgbClr val="008000"/>
                </a:solidFill>
                <a:latin typeface="72" panose="020B0503030000000003" pitchFamily="34" charset="0"/>
                <a:cs typeface="72" panose="020B0503030000000003" pitchFamily="34" charset="0"/>
              </a:rPr>
              <a:t>)</a:t>
            </a:r>
          </a:p>
          <a:p>
            <a:r>
              <a:rPr lang="en-US" sz="1600" b="1" dirty="0">
                <a:latin typeface="72" panose="020B0503030000000003" pitchFamily="34" charset="0"/>
                <a:cs typeface="72" panose="020B0503030000000003" pitchFamily="34" charset="0"/>
              </a:rPr>
              <a:t>SAR Reports </a:t>
            </a:r>
            <a:r>
              <a:rPr lang="en-US" sz="1600" dirty="0">
                <a:latin typeface="72" panose="020B0503030000000003" pitchFamily="34" charset="0"/>
                <a:cs typeface="72" panose="020B0503030000000003" pitchFamily="34" charset="0"/>
              </a:rPr>
              <a:t>– Beginning October 31</a:t>
            </a:r>
            <a:r>
              <a:rPr lang="en-US" sz="1600" baseline="30000" dirty="0">
                <a:latin typeface="72" panose="020B0503030000000003" pitchFamily="34" charset="0"/>
                <a:cs typeface="72" panose="020B0503030000000003" pitchFamily="34" charset="0"/>
              </a:rPr>
              <a:t>st</a:t>
            </a:r>
            <a:r>
              <a:rPr lang="en-US" sz="1600" dirty="0">
                <a:latin typeface="72" panose="020B0503030000000003" pitchFamily="34" charset="0"/>
                <a:cs typeface="72" panose="020B0503030000000003" pitchFamily="34" charset="0"/>
              </a:rPr>
              <a:t>  and Ending October 31</a:t>
            </a:r>
            <a:r>
              <a:rPr lang="en-US" sz="1600" baseline="30000" dirty="0">
                <a:latin typeface="72" panose="020B0503030000000003" pitchFamily="34" charset="0"/>
                <a:cs typeface="72" panose="020B0503030000000003" pitchFamily="34" charset="0"/>
              </a:rPr>
              <a:t>st</a:t>
            </a:r>
            <a:r>
              <a:rPr lang="en-US" sz="1600" dirty="0">
                <a:latin typeface="72" panose="020B0503030000000003" pitchFamily="34" charset="0"/>
                <a:cs typeface="72" panose="020B0503030000000003" pitchFamily="34" charset="0"/>
              </a:rPr>
              <a:t> . </a:t>
            </a:r>
            <a:r>
              <a:rPr lang="en-US" sz="1600" b="1" dirty="0">
                <a:solidFill>
                  <a:srgbClr val="008000"/>
                </a:solidFill>
                <a:latin typeface="72" panose="020B0503030000000003" pitchFamily="34" charset="0"/>
                <a:cs typeface="72" panose="020B0503030000000003" pitchFamily="34" charset="0"/>
              </a:rPr>
              <a:t>(E-mailed to Grant Analyst) </a:t>
            </a:r>
            <a:r>
              <a:rPr lang="en-US" sz="1600" b="1" dirty="0">
                <a:solidFill>
                  <a:schemeClr val="accent1">
                    <a:lumMod val="75000"/>
                  </a:schemeClr>
                </a:solidFill>
                <a:latin typeface="72" panose="020B0503030000000003" pitchFamily="34" charset="0"/>
                <a:cs typeface="72" panose="020B0503030000000003" pitchFamily="34" charset="0"/>
              </a:rPr>
              <a:t>VOCA FUNDED SUBRECEPIENTS ONLY!!!</a:t>
            </a:r>
            <a:endParaRPr lang="en-US" sz="1600" b="1" baseline="30000" dirty="0">
              <a:solidFill>
                <a:schemeClr val="accent1">
                  <a:lumMod val="75000"/>
                </a:schemeClr>
              </a:solidFill>
              <a:latin typeface="72" panose="020B0503030000000003" pitchFamily="34" charset="0"/>
              <a:cs typeface="72" panose="020B0503030000000003" pitchFamily="34" charset="0"/>
            </a:endParaRPr>
          </a:p>
          <a:p>
            <a:r>
              <a:rPr lang="en-US" sz="2400" b="1" baseline="30000" dirty="0">
                <a:latin typeface="72" panose="020B0503030000000003" pitchFamily="34" charset="0"/>
                <a:cs typeface="72" panose="020B0503030000000003" pitchFamily="34" charset="0"/>
              </a:rPr>
              <a:t>Yearly Audit - </a:t>
            </a:r>
            <a:r>
              <a:rPr lang="en-US" sz="2400" b="1" baseline="30000" dirty="0">
                <a:solidFill>
                  <a:srgbClr val="008000"/>
                </a:solidFill>
                <a:latin typeface="72" panose="020B0503030000000003" pitchFamily="34" charset="0"/>
                <a:cs typeface="72" panose="020B0503030000000003" pitchFamily="34" charset="0"/>
              </a:rPr>
              <a:t>(E-mailed to Grant Analyst)</a:t>
            </a:r>
            <a:r>
              <a:rPr lang="en-US" sz="2400" b="1" baseline="30000" dirty="0">
                <a:solidFill>
                  <a:srgbClr val="00B050"/>
                </a:solidFill>
                <a:latin typeface="72" panose="020B0503030000000003" pitchFamily="34" charset="0"/>
                <a:cs typeface="72" panose="020B0503030000000003" pitchFamily="34" charset="0"/>
              </a:rPr>
              <a:t> </a:t>
            </a:r>
            <a:r>
              <a:rPr lang="en-US" sz="2400" b="1" dirty="0">
                <a:solidFill>
                  <a:srgbClr val="00B050"/>
                </a:solidFill>
                <a:latin typeface="72" panose="020B0503030000000003" pitchFamily="34" charset="0"/>
                <a:cs typeface="72" panose="020B0503030000000003" pitchFamily="34" charset="0"/>
              </a:rPr>
              <a:t> </a:t>
            </a:r>
          </a:p>
        </p:txBody>
      </p:sp>
    </p:spTree>
    <p:extLst>
      <p:ext uri="{BB962C8B-B14F-4D97-AF65-F5344CB8AC3E}">
        <p14:creationId xmlns:p14="http://schemas.microsoft.com/office/powerpoint/2010/main" val="5805009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7E29-EB01-40CC-BA53-FBF899C309D0}"/>
              </a:ext>
            </a:extLst>
          </p:cNvPr>
          <p:cNvSpPr>
            <a:spLocks noGrp="1"/>
          </p:cNvSpPr>
          <p:nvPr>
            <p:ph type="title"/>
          </p:nvPr>
        </p:nvSpPr>
        <p:spPr>
          <a:xfrm>
            <a:off x="1447191" y="1269507"/>
            <a:ext cx="9607661" cy="590975"/>
          </a:xfrm>
          <a:effectLst>
            <a:outerShdw blurRad="50800" dist="38100" dir="2700000" algn="tl" rotWithShape="0">
              <a:prstClr val="black">
                <a:alpha val="40000"/>
              </a:prstClr>
            </a:outerShdw>
          </a:effectLst>
        </p:spPr>
        <p:txBody>
          <a:bodyPr>
            <a:noAutofit/>
          </a:bodyPr>
          <a:lstStyle/>
          <a:p>
            <a:r>
              <a:rPr lang="en-US" sz="3600" dirty="0">
                <a:solidFill>
                  <a:srgbClr val="002060"/>
                </a:solidFill>
                <a:latin typeface="72 Black" panose="020B0A04030603020204" pitchFamily="34" charset="0"/>
                <a:cs typeface="72 Black" panose="020B0A04030603020204" pitchFamily="34" charset="0"/>
              </a:rPr>
              <a:t>VJA Staff Contact Information</a:t>
            </a:r>
          </a:p>
        </p:txBody>
      </p:sp>
      <p:sp>
        <p:nvSpPr>
          <p:cNvPr id="5" name="Content Placeholder 2">
            <a:extLst>
              <a:ext uri="{FF2B5EF4-FFF2-40B4-BE49-F238E27FC236}">
                <a16:creationId xmlns:a16="http://schemas.microsoft.com/office/drawing/2014/main" id="{BDFCD4B4-B92A-4914-9F7A-3C5D7962A90D}"/>
              </a:ext>
            </a:extLst>
          </p:cNvPr>
          <p:cNvSpPr>
            <a:spLocks noGrp="1"/>
          </p:cNvSpPr>
          <p:nvPr>
            <p:ph sz="half" idx="2"/>
          </p:nvPr>
        </p:nvSpPr>
        <p:spPr>
          <a:xfrm>
            <a:off x="381740" y="2185076"/>
            <a:ext cx="5559683" cy="3141526"/>
          </a:xfrm>
        </p:spPr>
        <p:txBody>
          <a:bodyPr>
            <a:noAutofit/>
          </a:bodyPr>
          <a:lstStyle/>
          <a:p>
            <a:pPr marL="0" indent="0">
              <a:buNone/>
              <a:tabLst>
                <a:tab pos="2574925" algn="l"/>
              </a:tabLst>
            </a:pPr>
            <a:r>
              <a:rPr lang="en-US" sz="1400" b="1" dirty="0">
                <a:latin typeface="72 Black" panose="020B0A04030603020204" pitchFamily="34" charset="0"/>
                <a:cs typeface="72 Black" panose="020B0A04030603020204" pitchFamily="34" charset="0"/>
              </a:rPr>
              <a:t>Brian Lawson 501-682-5266                Program Manager  </a:t>
            </a:r>
          </a:p>
          <a:p>
            <a:pPr marL="0" indent="0">
              <a:buNone/>
            </a:pPr>
            <a:r>
              <a:rPr lang="en-US" sz="1400" b="1" dirty="0">
                <a:solidFill>
                  <a:srgbClr val="008000"/>
                </a:solidFill>
                <a:latin typeface="72 Black" panose="020B0A04030603020204" pitchFamily="34" charset="0"/>
                <a:cs typeface="72 Black" panose="020B0A04030603020204" pitchFamily="34" charset="0"/>
                <a:hlinkClick r:id="rId3">
                  <a:extLst>
                    <a:ext uri="{A12FA001-AC4F-418D-AE19-62706E023703}">
                      <ahyp:hlinkClr xmlns:ahyp="http://schemas.microsoft.com/office/drawing/2018/hyperlinkcolor" val="tx"/>
                    </a:ext>
                  </a:extLst>
                </a:hlinkClick>
              </a:rPr>
              <a:t>Brian.lawson@dfa.arkansas.gov</a:t>
            </a:r>
            <a:endParaRPr lang="en-US" sz="1400" b="1" dirty="0">
              <a:solidFill>
                <a:srgbClr val="008000"/>
              </a:solidFill>
              <a:latin typeface="72 Black" panose="020B0A04030603020204" pitchFamily="34" charset="0"/>
              <a:cs typeface="72 Black" panose="020B0A04030603020204" pitchFamily="34" charset="0"/>
            </a:endParaRPr>
          </a:p>
          <a:p>
            <a:pPr marL="0" indent="0">
              <a:buNone/>
            </a:pPr>
            <a:endParaRPr lang="en-US" sz="1400" b="1" dirty="0">
              <a:latin typeface="72 Black" panose="020B0A04030603020204" pitchFamily="34" charset="0"/>
              <a:cs typeface="72 Black" panose="020B0A04030603020204" pitchFamily="34" charset="0"/>
            </a:endParaRPr>
          </a:p>
          <a:p>
            <a:pPr marL="0" indent="0">
              <a:buNone/>
            </a:pPr>
            <a:r>
              <a:rPr lang="en-US" sz="1400" b="1" dirty="0">
                <a:latin typeface="72 Black" panose="020B0A04030603020204" pitchFamily="34" charset="0"/>
                <a:cs typeface="72 Black" panose="020B0A04030603020204" pitchFamily="34" charset="0"/>
              </a:rPr>
              <a:t>Margaret Pace 501-682-5021               Grants Coordinator               </a:t>
            </a:r>
          </a:p>
          <a:p>
            <a:pPr marL="0" indent="0">
              <a:buNone/>
            </a:pPr>
            <a:r>
              <a:rPr lang="en-US" sz="1400" b="1" dirty="0">
                <a:solidFill>
                  <a:srgbClr val="008000"/>
                </a:solidFill>
                <a:latin typeface="72 Black" panose="020B0A04030603020204" pitchFamily="34" charset="0"/>
                <a:cs typeface="72 Black" panose="020B0A04030603020204" pitchFamily="34" charset="0"/>
                <a:hlinkClick r:id="rId4">
                  <a:extLst>
                    <a:ext uri="{A12FA001-AC4F-418D-AE19-62706E023703}">
                      <ahyp:hlinkClr xmlns:ahyp="http://schemas.microsoft.com/office/drawing/2018/hyperlinkcolor" val="tx"/>
                    </a:ext>
                  </a:extLst>
                </a:hlinkClick>
              </a:rPr>
              <a:t>Margaret.pace@dfa.arkansas.gov</a:t>
            </a:r>
            <a:endParaRPr lang="en-US" sz="1400" b="1" dirty="0">
              <a:solidFill>
                <a:srgbClr val="008000"/>
              </a:solidFill>
              <a:latin typeface="72 Black" panose="020B0A04030603020204" pitchFamily="34" charset="0"/>
              <a:cs typeface="72 Black" panose="020B0A04030603020204" pitchFamily="34" charset="0"/>
            </a:endParaRPr>
          </a:p>
          <a:p>
            <a:pPr marL="0" indent="0">
              <a:buNone/>
            </a:pPr>
            <a:endParaRPr lang="en-US" sz="1400" b="1" dirty="0">
              <a:latin typeface="72 Black" panose="020B0A04030603020204" pitchFamily="34" charset="0"/>
              <a:cs typeface="72 Black" panose="020B0A04030603020204" pitchFamily="34" charset="0"/>
            </a:endParaRPr>
          </a:p>
          <a:p>
            <a:pPr marL="0" indent="0">
              <a:buNone/>
              <a:tabLst>
                <a:tab pos="2574925" algn="l"/>
              </a:tabLst>
            </a:pPr>
            <a:r>
              <a:rPr lang="en-US" sz="1400" b="1" dirty="0">
                <a:latin typeface="72 Black" panose="020B0A04030603020204" pitchFamily="34" charset="0"/>
                <a:cs typeface="72 Black" panose="020B0A04030603020204" pitchFamily="34" charset="0"/>
              </a:rPr>
              <a:t>Harold Clayton  501-682-4723           Grants Coordinator </a:t>
            </a:r>
          </a:p>
          <a:p>
            <a:pPr marL="0" indent="0">
              <a:buNone/>
            </a:pPr>
            <a:r>
              <a:rPr lang="en-US" sz="1400" b="1" dirty="0">
                <a:solidFill>
                  <a:srgbClr val="008000"/>
                </a:solidFill>
                <a:latin typeface="72 Black" panose="020B0A04030603020204" pitchFamily="34" charset="0"/>
                <a:cs typeface="72 Black" panose="020B0A04030603020204" pitchFamily="34" charset="0"/>
                <a:hlinkClick r:id="rId5">
                  <a:extLst>
                    <a:ext uri="{A12FA001-AC4F-418D-AE19-62706E023703}">
                      <ahyp:hlinkClr xmlns:ahyp="http://schemas.microsoft.com/office/drawing/2018/hyperlinkcolor" val="tx"/>
                    </a:ext>
                  </a:extLst>
                </a:hlinkClick>
              </a:rPr>
              <a:t>Harold.clayton@dfa.arkansas.gov</a:t>
            </a:r>
            <a:r>
              <a:rPr lang="en-US" sz="1400" b="1" dirty="0">
                <a:solidFill>
                  <a:srgbClr val="008000"/>
                </a:solidFill>
                <a:latin typeface="72 Black" panose="020B0A04030603020204" pitchFamily="34" charset="0"/>
                <a:cs typeface="72 Black" panose="020B0A04030603020204" pitchFamily="34" charset="0"/>
              </a:rPr>
              <a:t>     </a:t>
            </a:r>
          </a:p>
          <a:p>
            <a:pPr marL="0" indent="0">
              <a:buNone/>
            </a:pPr>
            <a:r>
              <a:rPr lang="en-US" sz="1200" dirty="0">
                <a:latin typeface="72 Black" panose="020B0A04030603020204" pitchFamily="34" charset="0"/>
                <a:cs typeface="72 Black" panose="020B0A04030603020204" pitchFamily="34" charset="0"/>
              </a:rPr>
              <a:t>	</a:t>
            </a:r>
          </a:p>
        </p:txBody>
      </p:sp>
      <p:sp>
        <p:nvSpPr>
          <p:cNvPr id="17" name="Content Placeholder 16">
            <a:extLst>
              <a:ext uri="{FF2B5EF4-FFF2-40B4-BE49-F238E27FC236}">
                <a16:creationId xmlns:a16="http://schemas.microsoft.com/office/drawing/2014/main" id="{A75C3650-26EB-9D15-1322-255C279FFB8C}"/>
              </a:ext>
            </a:extLst>
          </p:cNvPr>
          <p:cNvSpPr>
            <a:spLocks noGrp="1"/>
          </p:cNvSpPr>
          <p:nvPr>
            <p:ph sz="quarter" idx="4"/>
          </p:nvPr>
        </p:nvSpPr>
        <p:spPr>
          <a:xfrm>
            <a:off x="6527771" y="2297709"/>
            <a:ext cx="4897789" cy="275179"/>
          </a:xfrm>
        </p:spPr>
        <p:txBody>
          <a:bodyPr>
            <a:normAutofit fontScale="25000" lnSpcReduction="20000"/>
          </a:bodyPr>
          <a:lstStyle/>
          <a:p>
            <a:pPr marL="0" indent="0">
              <a:buNone/>
            </a:pPr>
            <a:r>
              <a:rPr lang="en-US" sz="5600" dirty="0">
                <a:latin typeface="72 Black" panose="020B0A04030603020204" pitchFamily="34" charset="0"/>
                <a:cs typeface="72 Black" panose="020B0A04030603020204" pitchFamily="34" charset="0"/>
              </a:rPr>
              <a:t>Jonathon Barriere 501-682-5150        Grants Analyst</a:t>
            </a:r>
          </a:p>
          <a:p>
            <a:pPr marL="0" indent="0">
              <a:buNone/>
            </a:pPr>
            <a:r>
              <a:rPr lang="en-US" sz="5600" dirty="0">
                <a:solidFill>
                  <a:srgbClr val="008000"/>
                </a:solidFill>
                <a:latin typeface="72 Black" panose="020B0A04030603020204" pitchFamily="34" charset="0"/>
                <a:cs typeface="72 Black" panose="020B0A04030603020204" pitchFamily="34" charset="0"/>
                <a:hlinkClick r:id="rId6">
                  <a:extLst>
                    <a:ext uri="{A12FA001-AC4F-418D-AE19-62706E023703}">
                      <ahyp:hlinkClr xmlns:ahyp="http://schemas.microsoft.com/office/drawing/2018/hyperlinkcolor" val="tx"/>
                    </a:ext>
                  </a:extLst>
                </a:hlinkClick>
              </a:rPr>
              <a:t>Jonathon.Barriere@dfa.arkansas.gov</a:t>
            </a:r>
            <a:endParaRPr lang="en-US" sz="5600" dirty="0">
              <a:solidFill>
                <a:srgbClr val="008000"/>
              </a:solidFill>
              <a:latin typeface="72 Black" panose="020B0A04030603020204" pitchFamily="34" charset="0"/>
              <a:cs typeface="72 Black" panose="020B0A04030603020204" pitchFamily="34" charset="0"/>
            </a:endParaRPr>
          </a:p>
          <a:p>
            <a:pPr marL="0" indent="0">
              <a:buNone/>
            </a:pPr>
            <a:endParaRPr lang="en-US" sz="1400" dirty="0">
              <a:latin typeface="72 Black" panose="020B0A04030603020204" pitchFamily="34" charset="0"/>
              <a:cs typeface="72 Black" panose="020B0A04030603020204" pitchFamily="34" charset="0"/>
            </a:endParaRPr>
          </a:p>
          <a:p>
            <a:pPr marL="0" indent="0">
              <a:buNone/>
            </a:pPr>
            <a:endParaRPr lang="en-US" sz="1400" dirty="0">
              <a:latin typeface="72 Black" panose="020B0A04030603020204" pitchFamily="34" charset="0"/>
              <a:cs typeface="72 Black" panose="020B0A04030603020204" pitchFamily="34" charset="0"/>
            </a:endParaRPr>
          </a:p>
          <a:p>
            <a:pPr marL="0" indent="0">
              <a:buNone/>
            </a:pPr>
            <a:r>
              <a:rPr lang="en-US" sz="5600" dirty="0">
                <a:latin typeface="72 Black" panose="020B0A04030603020204" pitchFamily="34" charset="0"/>
                <a:cs typeface="72 Black" panose="020B0A04030603020204" pitchFamily="34" charset="0"/>
              </a:rPr>
              <a:t>Sandra Johnson 501-683-1238             Grants Analyst</a:t>
            </a:r>
          </a:p>
          <a:p>
            <a:pPr marL="0" indent="0">
              <a:buNone/>
            </a:pPr>
            <a:r>
              <a:rPr lang="en-US" sz="5600" dirty="0">
                <a:solidFill>
                  <a:srgbClr val="008000"/>
                </a:solidFill>
                <a:latin typeface="72 Black" panose="020B0A04030603020204" pitchFamily="34" charset="0"/>
                <a:cs typeface="72 Black" panose="020B0A04030603020204" pitchFamily="34" charset="0"/>
                <a:hlinkClick r:id="rId6">
                  <a:extLst>
                    <a:ext uri="{A12FA001-AC4F-418D-AE19-62706E023703}">
                      <ahyp:hlinkClr xmlns:ahyp="http://schemas.microsoft.com/office/drawing/2018/hyperlinkcolor" val="tx"/>
                    </a:ext>
                  </a:extLst>
                </a:hlinkClick>
              </a:rPr>
              <a:t>Sandra.Johnson@dfa.arkansas.gov</a:t>
            </a:r>
            <a:endParaRPr lang="en-US" sz="5600" dirty="0">
              <a:solidFill>
                <a:srgbClr val="008000"/>
              </a:solidFill>
              <a:latin typeface="72 Black" panose="020B0A04030603020204" pitchFamily="34" charset="0"/>
              <a:cs typeface="72 Black" panose="020B0A04030603020204" pitchFamily="34" charset="0"/>
            </a:endParaRPr>
          </a:p>
          <a:p>
            <a:pPr marL="0" indent="0">
              <a:buNone/>
            </a:pPr>
            <a:endParaRPr lang="en-US" sz="1400" dirty="0">
              <a:latin typeface="72 Black" panose="020B0A04030603020204" pitchFamily="34" charset="0"/>
              <a:cs typeface="72 Black" panose="020B0A04030603020204" pitchFamily="34" charset="0"/>
            </a:endParaRPr>
          </a:p>
        </p:txBody>
      </p:sp>
    </p:spTree>
    <p:extLst>
      <p:ext uri="{BB962C8B-B14F-4D97-AF65-F5344CB8AC3E}">
        <p14:creationId xmlns:p14="http://schemas.microsoft.com/office/powerpoint/2010/main" val="27377647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3E46B7-27B9-9501-5EC2-DDBF0B2E3C44}"/>
              </a:ext>
            </a:extLst>
          </p:cNvPr>
          <p:cNvSpPr>
            <a:spLocks noGrp="1"/>
          </p:cNvSpPr>
          <p:nvPr>
            <p:ph type="title"/>
          </p:nvPr>
        </p:nvSpPr>
        <p:spPr>
          <a:xfrm>
            <a:off x="1447191" y="1342239"/>
            <a:ext cx="9643055" cy="518243"/>
          </a:xfrm>
        </p:spPr>
        <p:txBody>
          <a:bodyPr>
            <a:normAutofit fontScale="90000"/>
          </a:bodyPr>
          <a:lstStyle/>
          <a:p>
            <a:r>
              <a:rPr lang="en-US" b="1" dirty="0"/>
              <a:t>    DON’T FORGET TO DO THE SURVEY BELOW. </a:t>
            </a:r>
          </a:p>
        </p:txBody>
      </p:sp>
      <p:sp>
        <p:nvSpPr>
          <p:cNvPr id="11" name="TextBox 10">
            <a:extLst>
              <a:ext uri="{FF2B5EF4-FFF2-40B4-BE49-F238E27FC236}">
                <a16:creationId xmlns:a16="http://schemas.microsoft.com/office/drawing/2014/main" id="{1DE14828-90F1-03E9-A45F-FF73341BEA78}"/>
              </a:ext>
            </a:extLst>
          </p:cNvPr>
          <p:cNvSpPr txBox="1"/>
          <p:nvPr/>
        </p:nvSpPr>
        <p:spPr>
          <a:xfrm>
            <a:off x="3388455" y="3105834"/>
            <a:ext cx="6102990" cy="830997"/>
          </a:xfrm>
          <a:prstGeom prst="rect">
            <a:avLst/>
          </a:prstGeom>
          <a:noFill/>
        </p:spPr>
        <p:txBody>
          <a:bodyPr wrap="square">
            <a:spAutoFit/>
          </a:bodyPr>
          <a:lstStyle/>
          <a:p>
            <a:pPr marL="0" marR="0">
              <a:spcBef>
                <a:spcPts val="0"/>
              </a:spcBef>
              <a:spcAft>
                <a:spcPts val="0"/>
              </a:spcAft>
            </a:pPr>
            <a:r>
              <a:rPr lang="en-US" sz="2400" u="sng" dirty="0">
                <a:solidFill>
                  <a:srgbClr val="0563C1"/>
                </a:solidFill>
                <a:effectLst/>
                <a:latin typeface="Calibri" panose="020F0502020204030204" pitchFamily="34" charset="0"/>
                <a:ea typeface="Calibri" panose="020F0502020204030204" pitchFamily="34" charset="0"/>
                <a:hlinkClick r:id="rId3"/>
              </a:rPr>
              <a:t>https://www.surveymonkey.com/r/GVP23YH</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6255502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0B89CCA-83E1-A8B4-A0BA-A78B69458406}"/>
              </a:ext>
            </a:extLst>
          </p:cNvPr>
          <p:cNvSpPr>
            <a:spLocks noGrp="1"/>
          </p:cNvSpPr>
          <p:nvPr>
            <p:ph type="ctrTitle"/>
          </p:nvPr>
        </p:nvSpPr>
        <p:spPr>
          <a:xfrm>
            <a:off x="559293" y="1474969"/>
            <a:ext cx="3270438" cy="1868760"/>
          </a:xfrm>
          <a:effectLst>
            <a:outerShdw blurRad="50800" dist="38100" dir="2700000" algn="tl" rotWithShape="0">
              <a:prstClr val="black">
                <a:alpha val="40000"/>
              </a:prstClr>
            </a:outerShdw>
          </a:effectLst>
        </p:spPr>
        <p:txBody>
          <a:bodyPr>
            <a:normAutofit/>
          </a:bodyPr>
          <a:lstStyle/>
          <a:p>
            <a:r>
              <a:rPr lang="en-US" sz="3600" dirty="0">
                <a:solidFill>
                  <a:srgbClr val="002060"/>
                </a:solidFill>
                <a:latin typeface="72 Black" panose="020B0A04030603020204" pitchFamily="34" charset="0"/>
                <a:cs typeface="72 Black" panose="020B0A04030603020204" pitchFamily="34" charset="0"/>
              </a:rPr>
              <a:t>QUESTIONS</a:t>
            </a:r>
          </a:p>
        </p:txBody>
      </p:sp>
      <p:cxnSp>
        <p:nvCxnSpPr>
          <p:cNvPr id="8" name="Straight Connector 1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1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6" name="Rectangle 1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Rectangle 1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196ED6-5D74-7C78-E2BA-80079D29AE07}"/>
              </a:ext>
            </a:extLst>
          </p:cNvPr>
          <p:cNvPicPr>
            <a:picLocks noChangeAspect="1"/>
          </p:cNvPicPr>
          <p:nvPr/>
        </p:nvPicPr>
        <p:blipFill>
          <a:blip r:embed="rId2"/>
          <a:stretch>
            <a:fillRect/>
          </a:stretch>
        </p:blipFill>
        <p:spPr>
          <a:xfrm>
            <a:off x="4714413" y="1116345"/>
            <a:ext cx="6090840" cy="3866172"/>
          </a:xfrm>
          <a:prstGeom prst="rect">
            <a:avLst/>
          </a:prstGeom>
          <a:effectLst>
            <a:outerShdw blurRad="63500" sx="102000" sy="102000" algn="ctr" rotWithShape="0">
              <a:prstClr val="black">
                <a:alpha val="40000"/>
              </a:prstClr>
            </a:outerShdw>
          </a:effectLst>
        </p:spPr>
      </p:pic>
      <p:pic>
        <p:nvPicPr>
          <p:cNvPr id="20" name="Picture 2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484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10">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679999E-7856-56FA-3D9E-D3B9C364F032}"/>
              </a:ext>
            </a:extLst>
          </p:cNvPr>
          <p:cNvSpPr>
            <a:spLocks noGrp="1"/>
          </p:cNvSpPr>
          <p:nvPr>
            <p:ph type="title"/>
          </p:nvPr>
        </p:nvSpPr>
        <p:spPr>
          <a:xfrm>
            <a:off x="7049627" y="804520"/>
            <a:ext cx="3790007" cy="1049235"/>
          </a:xfrm>
        </p:spPr>
        <p:txBody>
          <a:bodyPr>
            <a:noAutofit/>
          </a:bodyPr>
          <a:lstStyle/>
          <a:p>
            <a:r>
              <a:rPr lang="en-US" sz="4000" dirty="0">
                <a:solidFill>
                  <a:srgbClr val="002060"/>
                </a:solidFill>
                <a:latin typeface="72 Black" panose="020B0A04030603020204" pitchFamily="34" charset="0"/>
                <a:cs typeface="72 Black" panose="020B0A04030603020204" pitchFamily="34" charset="0"/>
              </a:rPr>
              <a:t>IGS Connect</a:t>
            </a:r>
          </a:p>
        </p:txBody>
      </p:sp>
      <p:sp>
        <p:nvSpPr>
          <p:cNvPr id="25" name="Rectangle 12">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6" name="Group 14">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7" name="Rectangle 15">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3895A8D-7D69-5A9C-0DD5-7CB61D1B7AB9}"/>
              </a:ext>
            </a:extLst>
          </p:cNvPr>
          <p:cNvSpPr>
            <a:spLocks noGrp="1"/>
          </p:cNvSpPr>
          <p:nvPr>
            <p:ph idx="1"/>
          </p:nvPr>
        </p:nvSpPr>
        <p:spPr>
          <a:xfrm>
            <a:off x="7218029" y="2015732"/>
            <a:ext cx="4341734" cy="3450613"/>
          </a:xfrm>
        </p:spPr>
        <p:txBody>
          <a:bodyPr>
            <a:normAutofit fontScale="77500" lnSpcReduction="20000"/>
          </a:bodyPr>
          <a:lstStyle/>
          <a:p>
            <a:r>
              <a:rPr lang="en-US" sz="1600" dirty="0"/>
              <a:t>To access IGS Connect, the grantee </a:t>
            </a:r>
            <a:r>
              <a:rPr lang="en-US" sz="1600" b="1" dirty="0"/>
              <a:t>(Authorized Official or Acting Authorized Official) </a:t>
            </a:r>
            <a:r>
              <a:rPr lang="en-US" sz="1600" dirty="0"/>
              <a:t>must have an assigned login consisting of a username and password.  There are two ways for a grantee to obtain a login:</a:t>
            </a:r>
          </a:p>
          <a:p>
            <a:pPr lvl="1">
              <a:buFont typeface="Wingdings" panose="05000000000000000000" pitchFamily="2" charset="2"/>
              <a:buChar char="§"/>
            </a:pPr>
            <a:r>
              <a:rPr lang="en-US" sz="1400" dirty="0"/>
              <a:t>Register as the initial </a:t>
            </a:r>
            <a:r>
              <a:rPr lang="en-US" sz="1400" b="1" dirty="0"/>
              <a:t>Authorized Official </a:t>
            </a:r>
            <a:r>
              <a:rPr lang="en-US" sz="1400" dirty="0"/>
              <a:t>of a new organization within IGS Connect, or</a:t>
            </a:r>
          </a:p>
          <a:p>
            <a:pPr lvl="1">
              <a:buFont typeface="Wingdings" panose="05000000000000000000" pitchFamily="2" charset="2"/>
              <a:buChar char="§"/>
            </a:pPr>
            <a:r>
              <a:rPr lang="en-US" sz="1400" dirty="0"/>
              <a:t>Being granted an </a:t>
            </a:r>
            <a:r>
              <a:rPr lang="en-US" sz="1400" b="1" dirty="0"/>
              <a:t>Acting Authorized Official </a:t>
            </a:r>
            <a:r>
              <a:rPr lang="en-US" sz="1400" dirty="0"/>
              <a:t>account by an established </a:t>
            </a:r>
            <a:r>
              <a:rPr lang="en-US" sz="1400" b="1" dirty="0"/>
              <a:t>Authorized Officia</a:t>
            </a:r>
            <a:r>
              <a:rPr lang="en-US" sz="1400" dirty="0"/>
              <a:t>l for a pre-existing organization within IGS Connect.</a:t>
            </a:r>
          </a:p>
          <a:p>
            <a:r>
              <a:rPr lang="en-US" sz="1600" dirty="0"/>
              <a:t>An organization’s authorized/highest ranking official (AO) will need to register with IGS Connect using the new user link found on the home page (</a:t>
            </a:r>
            <a:r>
              <a:rPr lang="en-US" sz="1600" i="1" dirty="0"/>
              <a:t>A confirmation e-mail will be sent to the provided e-mail address once the request is approved).</a:t>
            </a:r>
          </a:p>
          <a:p>
            <a:r>
              <a:rPr lang="en-US" sz="1600" dirty="0"/>
              <a:t>After an organization is granted access to IGS Connect, the Authorized Official can grant access to additional users from their organization under the Acting Authorized (AAO) Role.</a:t>
            </a:r>
          </a:p>
        </p:txBody>
      </p:sp>
      <p:pic>
        <p:nvPicPr>
          <p:cNvPr id="29" name="Picture 18">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0">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Content Placeholder 6" descr="A screenshot of a social media post&#10;&#10;Description generated with very high confidence">
            <a:extLst>
              <a:ext uri="{FF2B5EF4-FFF2-40B4-BE49-F238E27FC236}">
                <a16:creationId xmlns:a16="http://schemas.microsoft.com/office/drawing/2014/main" id="{63F16421-9DC0-441C-ACB8-33F7A2D0E455}"/>
              </a:ext>
            </a:extLst>
          </p:cNvPr>
          <p:cNvPicPr>
            <a:picLocks noChangeAspect="1"/>
          </p:cNvPicPr>
          <p:nvPr/>
        </p:nvPicPr>
        <p:blipFill>
          <a:blip r:embed="rId3"/>
          <a:stretch>
            <a:fillRect/>
          </a:stretch>
        </p:blipFill>
        <p:spPr>
          <a:xfrm>
            <a:off x="945296" y="812508"/>
            <a:ext cx="5471355" cy="457295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72362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E7ABCFA2-55B0-438C-A39A-637FFC624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BD2C934-710E-4E0E-9ED4-03F07E019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E7B5F3A-2DD8-FD87-932E-F4C0BE331C63}"/>
              </a:ext>
            </a:extLst>
          </p:cNvPr>
          <p:cNvSpPr>
            <a:spLocks noGrp="1"/>
          </p:cNvSpPr>
          <p:nvPr>
            <p:ph type="title"/>
          </p:nvPr>
        </p:nvSpPr>
        <p:spPr>
          <a:xfrm>
            <a:off x="301841" y="1474969"/>
            <a:ext cx="3536636" cy="1868760"/>
          </a:xfrm>
          <a:effectLst>
            <a:outerShdw blurRad="50800" dist="38100" dir="2700000" algn="tl" rotWithShape="0">
              <a:prstClr val="black">
                <a:alpha val="40000"/>
              </a:prstClr>
            </a:outerShdw>
          </a:effectLst>
        </p:spPr>
        <p:txBody>
          <a:bodyPr vert="horz" lIns="91440" tIns="45720" rIns="91440" bIns="0" rtlCol="0" anchor="b">
            <a:normAutofit/>
          </a:bodyPr>
          <a:lstStyle/>
          <a:p>
            <a:r>
              <a:rPr lang="en-US" sz="2500" dirty="0">
                <a:solidFill>
                  <a:srgbClr val="002060"/>
                </a:solidFill>
                <a:latin typeface="72 Black" panose="020B0A04030603020204" pitchFamily="34" charset="0"/>
                <a:cs typeface="72 Black" panose="020B0A04030603020204" pitchFamily="34" charset="0"/>
              </a:rPr>
              <a:t>AUTHORIZED OFFICIAL &amp; ACTING AUTHORIZED OFFICIAL</a:t>
            </a:r>
          </a:p>
        </p:txBody>
      </p:sp>
      <p:cxnSp>
        <p:nvCxnSpPr>
          <p:cNvPr id="25" name="Straight Connector 24">
            <a:extLst>
              <a:ext uri="{FF2B5EF4-FFF2-40B4-BE49-F238E27FC236}">
                <a16:creationId xmlns:a16="http://schemas.microsoft.com/office/drawing/2014/main" id="{0AD0F4F3-8F5C-421F-9FC1-DB3ED0BF6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09" y="3526496"/>
            <a:ext cx="302361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Content Placeholder 6">
            <a:extLst>
              <a:ext uri="{FF2B5EF4-FFF2-40B4-BE49-F238E27FC236}">
                <a16:creationId xmlns:a16="http://schemas.microsoft.com/office/drawing/2014/main" id="{44392F10-1DE1-53EB-ACE4-19F87C62C1F6}"/>
              </a:ext>
            </a:extLst>
          </p:cNvPr>
          <p:cNvPicPr>
            <a:picLocks noGrp="1" noChangeAspect="1"/>
          </p:cNvPicPr>
          <p:nvPr>
            <p:ph sz="half" idx="2"/>
          </p:nvPr>
        </p:nvPicPr>
        <p:blipFill>
          <a:blip r:embed="rId3"/>
          <a:stretch>
            <a:fillRect/>
          </a:stretch>
        </p:blipFill>
        <p:spPr>
          <a:xfrm>
            <a:off x="4002204" y="671995"/>
            <a:ext cx="3692411" cy="4779820"/>
          </a:xfrm>
          <a:prstGeom prst="rect">
            <a:avLst/>
          </a:prstGeom>
          <a:effectLst>
            <a:outerShdw blurRad="63500" sx="102000" sy="102000" algn="ctr" rotWithShape="0">
              <a:prstClr val="black">
                <a:alpha val="40000"/>
              </a:prstClr>
            </a:outerShdw>
          </a:effectLst>
        </p:spPr>
      </p:pic>
      <p:pic>
        <p:nvPicPr>
          <p:cNvPr id="8" name="Content Placeholder 7">
            <a:extLst>
              <a:ext uri="{FF2B5EF4-FFF2-40B4-BE49-F238E27FC236}">
                <a16:creationId xmlns:a16="http://schemas.microsoft.com/office/drawing/2014/main" id="{D337DD45-EDC5-B811-7836-B31D459FE30E}"/>
              </a:ext>
            </a:extLst>
          </p:cNvPr>
          <p:cNvPicPr>
            <a:picLocks noGrp="1" noChangeAspect="1"/>
          </p:cNvPicPr>
          <p:nvPr>
            <p:ph sz="quarter" idx="4"/>
          </p:nvPr>
        </p:nvPicPr>
        <p:blipFill>
          <a:blip r:embed="rId4"/>
          <a:stretch>
            <a:fillRect/>
          </a:stretch>
        </p:blipFill>
        <p:spPr>
          <a:xfrm>
            <a:off x="7858342" y="671995"/>
            <a:ext cx="3692411" cy="4779820"/>
          </a:xfrm>
          <a:prstGeom prst="rect">
            <a:avLst/>
          </a:prstGeom>
          <a:effectLst>
            <a:outerShdw blurRad="63500" sx="102000" sy="102000" algn="ctr" rotWithShape="0">
              <a:prstClr val="black">
                <a:alpha val="40000"/>
              </a:prstClr>
            </a:outerShdw>
          </a:effectLst>
        </p:spPr>
      </p:pic>
      <p:pic>
        <p:nvPicPr>
          <p:cNvPr id="27" name="Picture 26">
            <a:extLst>
              <a:ext uri="{FF2B5EF4-FFF2-40B4-BE49-F238E27FC236}">
                <a16:creationId xmlns:a16="http://schemas.microsoft.com/office/drawing/2014/main" id="{B0A40572-62E5-460B-AD24-B6628527AC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F1D872D4-D7E5-4CD8-9DAC-2BC612F08E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3201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3"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15">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6" name="Rectangle 17">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9">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955202F-5330-76F8-7899-C2EC811645D5}"/>
              </a:ext>
            </a:extLst>
          </p:cNvPr>
          <p:cNvSpPr>
            <a:spLocks noGrp="1"/>
          </p:cNvSpPr>
          <p:nvPr>
            <p:ph type="title"/>
          </p:nvPr>
        </p:nvSpPr>
        <p:spPr>
          <a:xfrm>
            <a:off x="479395" y="1474969"/>
            <a:ext cx="3220668" cy="1868760"/>
          </a:xfrm>
          <a:effectLst>
            <a:outerShdw blurRad="50800" dist="38100" dir="2700000" algn="tl" rotWithShape="0">
              <a:prstClr val="black">
                <a:alpha val="40000"/>
              </a:prstClr>
            </a:outerShdw>
          </a:effectLst>
        </p:spPr>
        <p:txBody>
          <a:bodyPr vert="horz" lIns="91440" tIns="45720" rIns="91440" bIns="0" rtlCol="0" anchor="b">
            <a:normAutofit/>
          </a:bodyPr>
          <a:lstStyle/>
          <a:p>
            <a:r>
              <a:rPr lang="en-US" sz="3600" dirty="0">
                <a:solidFill>
                  <a:srgbClr val="002060"/>
                </a:solidFill>
                <a:latin typeface="72 Black" panose="020B0A04030603020204" pitchFamily="34" charset="0"/>
                <a:cs typeface="72 Black" panose="020B0A04030603020204" pitchFamily="34" charset="0"/>
              </a:rPr>
              <a:t> </a:t>
            </a:r>
            <a:r>
              <a:rPr lang="en-US" sz="4400" dirty="0">
                <a:solidFill>
                  <a:srgbClr val="002060"/>
                </a:solidFill>
                <a:latin typeface="72 Black" panose="020B0A04030603020204" pitchFamily="34" charset="0"/>
                <a:cs typeface="72 Black" panose="020B0A04030603020204" pitchFamily="34" charset="0"/>
              </a:rPr>
              <a:t>SAM.gov</a:t>
            </a:r>
          </a:p>
        </p:txBody>
      </p:sp>
      <p:cxnSp>
        <p:nvCxnSpPr>
          <p:cNvPr id="38" name="Straight Connector 21">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9" name="Group 23">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40" name="Rectangle 24">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25">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Placeholder 4">
            <a:extLst>
              <a:ext uri="{FF2B5EF4-FFF2-40B4-BE49-F238E27FC236}">
                <a16:creationId xmlns:a16="http://schemas.microsoft.com/office/drawing/2014/main" id="{C870D1DA-5E20-2606-C7B8-B5315DE4AFEF}"/>
              </a:ext>
            </a:extLst>
          </p:cNvPr>
          <p:cNvPicPr>
            <a:picLocks noGrp="1" noChangeAspect="1"/>
          </p:cNvPicPr>
          <p:nvPr>
            <p:ph type="pic" idx="1"/>
          </p:nvPr>
        </p:nvPicPr>
        <p:blipFill rotWithShape="1">
          <a:blip r:embed="rId3"/>
          <a:srcRect l="9576" r="9576"/>
          <a:stretch/>
        </p:blipFill>
        <p:spPr>
          <a:xfrm>
            <a:off x="4618374" y="1116345"/>
            <a:ext cx="6282919" cy="3866172"/>
          </a:xfrm>
          <a:prstGeom prst="rect">
            <a:avLst/>
          </a:prstGeom>
          <a:effectLst>
            <a:outerShdw blurRad="50800" dist="38100" dir="5400000" algn="t" rotWithShape="0">
              <a:prstClr val="black">
                <a:alpha val="40000"/>
              </a:prstClr>
            </a:outerShdw>
          </a:effectLst>
        </p:spPr>
      </p:pic>
      <p:pic>
        <p:nvPicPr>
          <p:cNvPr id="42" name="Picture 27">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29">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D1E8785-CD5D-393D-F842-81EAF16F17C7}"/>
              </a:ext>
            </a:extLst>
          </p:cNvPr>
          <p:cNvSpPr>
            <a:spLocks noGrp="1"/>
          </p:cNvSpPr>
          <p:nvPr>
            <p:ph type="body" sz="half" idx="2"/>
          </p:nvPr>
        </p:nvSpPr>
        <p:spPr>
          <a:xfrm>
            <a:off x="-1" y="3673651"/>
            <a:ext cx="3979389" cy="2372042"/>
          </a:xfrm>
        </p:spPr>
        <p:txBody>
          <a:bodyPr>
            <a:normAutofit fontScale="25000" lnSpcReduction="20000"/>
          </a:bodyPr>
          <a:lstStyle/>
          <a:p>
            <a:pPr marL="285750" indent="-285750">
              <a:buFont typeface="Arial" panose="020B0604020202020204" pitchFamily="34" charset="0"/>
              <a:buChar char="•"/>
            </a:pPr>
            <a:r>
              <a:rPr lang="en-US" sz="4300" dirty="0">
                <a:latin typeface="72" panose="020B0503030000000003" pitchFamily="34" charset="0"/>
                <a:cs typeface="72" panose="020B0503030000000003" pitchFamily="34" charset="0"/>
              </a:rPr>
              <a:t>Every organization is required to register with SAM.gov annually.</a:t>
            </a:r>
          </a:p>
          <a:p>
            <a:pPr marL="285750" indent="-285750">
              <a:buFont typeface="Arial" panose="020B0604020202020204" pitchFamily="34" charset="0"/>
              <a:buChar char="•"/>
            </a:pPr>
            <a:r>
              <a:rPr lang="en-US" sz="4300" dirty="0">
                <a:latin typeface="72" panose="020B0503030000000003" pitchFamily="34" charset="0"/>
                <a:cs typeface="72" panose="020B0503030000000003" pitchFamily="34" charset="0"/>
              </a:rPr>
              <a:t>Failure to do so will prohibit organizations to submit Reimbursement Requests, Performance Reports, Year-End Reports.</a:t>
            </a:r>
          </a:p>
          <a:p>
            <a:pPr marL="285750" indent="-285750">
              <a:buFont typeface="Arial" panose="020B0604020202020204" pitchFamily="34" charset="0"/>
              <a:buChar char="•"/>
            </a:pPr>
            <a:r>
              <a:rPr lang="en-US" sz="4300" dirty="0">
                <a:latin typeface="72" panose="020B0503030000000003" pitchFamily="34" charset="0"/>
                <a:cs typeface="72" panose="020B0503030000000003" pitchFamily="34" charset="0"/>
              </a:rPr>
              <a:t>Every organization is required to notify his/her Grant Analyst or Grant Coordinator when their SAM.gov has been updated.</a:t>
            </a:r>
          </a:p>
          <a:p>
            <a:pPr marL="285750" indent="-285750">
              <a:buFont typeface="Arial" panose="020B0604020202020204" pitchFamily="34" charset="0"/>
              <a:buChar char="•"/>
            </a:pPr>
            <a:r>
              <a:rPr lang="en-US" sz="4300" dirty="0">
                <a:latin typeface="72" panose="020B0503030000000003" pitchFamily="34" charset="0"/>
                <a:cs typeface="72" panose="020B0503030000000003" pitchFamily="34" charset="0"/>
              </a:rPr>
              <a:t>Registering with SAM.GOV is a </a:t>
            </a:r>
            <a:r>
              <a:rPr lang="en-US" sz="5600" b="1" dirty="0">
                <a:solidFill>
                  <a:srgbClr val="008000"/>
                </a:solidFill>
                <a:latin typeface="72" panose="020B0503030000000003" pitchFamily="34" charset="0"/>
                <a:cs typeface="72" panose="020B0503030000000003" pitchFamily="34" charset="0"/>
              </a:rPr>
              <a:t>FREE SERVICE</a:t>
            </a:r>
            <a:r>
              <a:rPr lang="en-US" sz="4300" dirty="0">
                <a:latin typeface="72" panose="020B0503030000000003" pitchFamily="34" charset="0"/>
                <a:cs typeface="72" panose="020B0503030000000003" pitchFamily="34" charset="0"/>
              </a:rPr>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088921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7F0FC757-0FB0-43DC-8A8C-A60D55175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78FCAE-E8BE-4215-8F37-55B5EE72F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541CD46-EC2D-22F9-D2B6-599A06426BAE}"/>
              </a:ext>
            </a:extLst>
          </p:cNvPr>
          <p:cNvSpPr>
            <a:spLocks noGrp="1"/>
          </p:cNvSpPr>
          <p:nvPr>
            <p:ph type="title"/>
          </p:nvPr>
        </p:nvSpPr>
        <p:spPr>
          <a:xfrm>
            <a:off x="1452616" y="962902"/>
            <a:ext cx="3525640" cy="2380828"/>
          </a:xfrm>
          <a:effectLst>
            <a:outerShdw blurRad="50800" dist="88900" dir="10800000" algn="r" rotWithShape="0">
              <a:prstClr val="black">
                <a:alpha val="37000"/>
              </a:prstClr>
            </a:outerShdw>
          </a:effectLst>
        </p:spPr>
        <p:txBody>
          <a:bodyPr vert="horz" lIns="91440" tIns="45720" rIns="91440" bIns="0" rtlCol="0" anchor="b">
            <a:normAutofit/>
          </a:bodyPr>
          <a:lstStyle/>
          <a:p>
            <a:r>
              <a:rPr lang="en-US" sz="5400" dirty="0">
                <a:solidFill>
                  <a:srgbClr val="002060"/>
                </a:solidFill>
                <a:latin typeface="72 Black" panose="020B0A04030603020204" pitchFamily="34" charset="0"/>
                <a:cs typeface="72 Black" panose="020B0A04030603020204" pitchFamily="34" charset="0"/>
              </a:rPr>
              <a:t>BUDGET</a:t>
            </a:r>
          </a:p>
        </p:txBody>
      </p:sp>
      <p:cxnSp>
        <p:nvCxnSpPr>
          <p:cNvPr id="21" name="Straight Connector 20">
            <a:extLst>
              <a:ext uri="{FF2B5EF4-FFF2-40B4-BE49-F238E27FC236}">
                <a16:creationId xmlns:a16="http://schemas.microsoft.com/office/drawing/2014/main" id="{3AAF1CF6-A2E3-40FC-975A-E8E573D232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352149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4907A2B9-67D8-42FB-A373-67076DE4D3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24" name="Rectangle 23">
              <a:extLst>
                <a:ext uri="{FF2B5EF4-FFF2-40B4-BE49-F238E27FC236}">
                  <a16:creationId xmlns:a16="http://schemas.microsoft.com/office/drawing/2014/main" id="{341EDF98-4415-4462-AEA7-82AEA1205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44230B-ABEB-48BC-A302-410B6FBD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88BBAE4-1AA8-4249-AB11-FEFFDB51A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28689"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FF48ABDD-EC14-4852-8085-531535B95F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AF4E9326-7C69-4A33-9A45-62F659E4AE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9141FC3-D181-080C-7AB1-8D5A62B4446A}"/>
              </a:ext>
            </a:extLst>
          </p:cNvPr>
          <p:cNvPicPr>
            <a:picLocks noChangeAspect="1"/>
          </p:cNvPicPr>
          <p:nvPr/>
        </p:nvPicPr>
        <p:blipFill>
          <a:blip r:embed="rId3"/>
          <a:stretch>
            <a:fillRect/>
          </a:stretch>
        </p:blipFill>
        <p:spPr>
          <a:xfrm>
            <a:off x="5778653" y="801076"/>
            <a:ext cx="5462083" cy="4477883"/>
          </a:xfrm>
          <a:prstGeom prst="rect">
            <a:avLst/>
          </a:prstGeom>
        </p:spPr>
      </p:pic>
    </p:spTree>
    <p:extLst>
      <p:ext uri="{BB962C8B-B14F-4D97-AF65-F5344CB8AC3E}">
        <p14:creationId xmlns:p14="http://schemas.microsoft.com/office/powerpoint/2010/main" val="2040877488"/>
      </p:ext>
    </p:extLst>
  </p:cSld>
  <p:clrMapOvr>
    <a:masterClrMapping/>
  </p:clrMapOvr>
  <p:transition spd="slow">
    <p:cover/>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3928</TotalTime>
  <Words>3504</Words>
  <Application>Microsoft Office PowerPoint</Application>
  <PresentationFormat>Widescreen</PresentationFormat>
  <Paragraphs>296</Paragraphs>
  <Slides>57</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72</vt:lpstr>
      <vt:lpstr>72 Black</vt:lpstr>
      <vt:lpstr>Arial</vt:lpstr>
      <vt:lpstr>Calibri</vt:lpstr>
      <vt:lpstr>Gill Sans MT</vt:lpstr>
      <vt:lpstr>Wingdings</vt:lpstr>
      <vt:lpstr>Gallery</vt:lpstr>
      <vt:lpstr>TECHNICAL ASSISTANCE WORKSHOP</vt:lpstr>
      <vt:lpstr>PowerPoint Presentation</vt:lpstr>
      <vt:lpstr>Purpose of Training </vt:lpstr>
      <vt:lpstr>VJA Staff Contact Information</vt:lpstr>
      <vt:lpstr>IGS WEBSITE</vt:lpstr>
      <vt:lpstr>IGS Connect</vt:lpstr>
      <vt:lpstr>AUTHORIZED OFFICIAL &amp; ACTING AUTHORIZED OFFICIAL</vt:lpstr>
      <vt:lpstr> SAM.gov</vt:lpstr>
      <vt:lpstr>BUDGET</vt:lpstr>
      <vt:lpstr>BUDGET</vt:lpstr>
      <vt:lpstr>Reimbursement Request</vt:lpstr>
      <vt:lpstr>Reimbursement Request</vt:lpstr>
      <vt:lpstr>REIMBURSEMENT REQUEST</vt:lpstr>
      <vt:lpstr>REIMBURSEMENT REQUEST</vt:lpstr>
      <vt:lpstr>REIMBURSEMENT REQUEST</vt:lpstr>
      <vt:lpstr>REIMBURSEMENT REQUEST</vt:lpstr>
      <vt:lpstr>REIMBURSEMENT REQUEST</vt:lpstr>
      <vt:lpstr>timesheets</vt:lpstr>
      <vt:lpstr>Timesheets (cont)</vt:lpstr>
      <vt:lpstr>PowerPoint Presentation</vt:lpstr>
      <vt:lpstr>Match</vt:lpstr>
      <vt:lpstr>Match con’t</vt:lpstr>
      <vt:lpstr>Volunteers</vt:lpstr>
      <vt:lpstr>REPORTS</vt:lpstr>
      <vt:lpstr>Initiating  Performance Reports in IGS Connect</vt:lpstr>
      <vt:lpstr>Performance Reports Sections</vt:lpstr>
      <vt:lpstr>Performance Reports Demographics</vt:lpstr>
      <vt:lpstr>Performance Reports – Types of  Victimization</vt:lpstr>
      <vt:lpstr>Performance Reports – Types of  Victimizations</vt:lpstr>
      <vt:lpstr>Performance Reports – Direct Services</vt:lpstr>
      <vt:lpstr>Performance Reports – Quarterly Reported Questions</vt:lpstr>
      <vt:lpstr>Completing Performance Reports</vt:lpstr>
      <vt:lpstr>Program Goals &amp; Objectives</vt:lpstr>
      <vt:lpstr>GoalS &amp; Objectives Report</vt:lpstr>
      <vt:lpstr>Annual Reports</vt:lpstr>
      <vt:lpstr>Annual inventory report</vt:lpstr>
      <vt:lpstr>Subgrant Award Report (SAR)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Monitoring</vt:lpstr>
      <vt:lpstr>Monitoring</vt:lpstr>
      <vt:lpstr>Important Due Dates</vt:lpstr>
      <vt:lpstr>VJA Staff Contact Information</vt:lpstr>
      <vt:lpstr>    DON’T FORGET TO DO THE SURVEY BELOW.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Lawson</dc:creator>
  <cp:lastModifiedBy>Sandhya Kombathula</cp:lastModifiedBy>
  <cp:revision>168</cp:revision>
  <cp:lastPrinted>2024-05-20T19:10:48Z</cp:lastPrinted>
  <dcterms:created xsi:type="dcterms:W3CDTF">2018-04-17T21:33:06Z</dcterms:created>
  <dcterms:modified xsi:type="dcterms:W3CDTF">2024-05-22T17:12:53Z</dcterms:modified>
</cp:coreProperties>
</file>